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charts/chart1.xml" ContentType="application/vnd.openxmlformats-officedocument.drawingml.chart+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63" r:id="rId3"/>
    <p:sldId id="264" r:id="rId4"/>
    <p:sldId id="260" r:id="rId5"/>
    <p:sldId id="257" r:id="rId6"/>
    <p:sldId id="258" r:id="rId7"/>
    <p:sldId id="259" r:id="rId8"/>
    <p:sldId id="279" r:id="rId9"/>
    <p:sldId id="266" r:id="rId10"/>
    <p:sldId id="276" r:id="rId11"/>
    <p:sldId id="274" r:id="rId12"/>
    <p:sldId id="275" r:id="rId13"/>
    <p:sldId id="280" r:id="rId14"/>
    <p:sldId id="261" r:id="rId15"/>
    <p:sldId id="269" r:id="rId16"/>
    <p:sldId id="267" r:id="rId17"/>
    <p:sldId id="270" r:id="rId18"/>
    <p:sldId id="271" r:id="rId19"/>
    <p:sldId id="265" r:id="rId20"/>
    <p:sldId id="277" r:id="rId21"/>
    <p:sldId id="278" r:id="rId22"/>
    <p:sldId id="273" r:id="rId23"/>
    <p:sldId id="28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6.3610673665791775E-2"/>
          <c:y val="0.1453153980752406"/>
          <c:w val="0.6044396325459318"/>
          <c:h val="0.77573038786818316"/>
        </c:manualLayout>
      </c:layout>
      <c:pie3DChart>
        <c:varyColors val="1"/>
        <c:ser>
          <c:idx val="0"/>
          <c:order val="0"/>
          <c:tx>
            <c:strRef>
              <c:f>Sheet1!$B$1</c:f>
              <c:strCache>
                <c:ptCount val="1"/>
                <c:pt idx="0">
                  <c:v>WORKING POPULATION</c:v>
                </c:pt>
              </c:strCache>
            </c:strRef>
          </c:tx>
          <c:explosion val="25"/>
          <c:dLbls>
            <c:showLegendKey val="0"/>
            <c:showVal val="0"/>
            <c:showCatName val="0"/>
            <c:showSerName val="0"/>
            <c:showPercent val="1"/>
            <c:showBubbleSize val="0"/>
            <c:showLeaderLines val="1"/>
          </c:dLbls>
          <c:cat>
            <c:strRef>
              <c:f>Sheet1!$A$2:$A$9</c:f>
              <c:strCache>
                <c:ptCount val="8"/>
                <c:pt idx="0">
                  <c:v>Nuns</c:v>
                </c:pt>
                <c:pt idx="1">
                  <c:v>Monks </c:v>
                </c:pt>
                <c:pt idx="2">
                  <c:v>Farmers</c:v>
                </c:pt>
                <c:pt idx="3">
                  <c:v>Nomads</c:v>
                </c:pt>
                <c:pt idx="4">
                  <c:v>Uneducated children</c:v>
                </c:pt>
                <c:pt idx="5">
                  <c:v>Students</c:v>
                </c:pt>
                <c:pt idx="6">
                  <c:v>Unemployed</c:v>
                </c:pt>
                <c:pt idx="7">
                  <c:v>Others</c:v>
                </c:pt>
              </c:strCache>
            </c:strRef>
          </c:cat>
          <c:val>
            <c:numRef>
              <c:f>Sheet1!$B$2:$B$9</c:f>
              <c:numCache>
                <c:formatCode>0%</c:formatCode>
                <c:ptCount val="8"/>
                <c:pt idx="0">
                  <c:v>0.04</c:v>
                </c:pt>
                <c:pt idx="1">
                  <c:v>0.42</c:v>
                </c:pt>
                <c:pt idx="2">
                  <c:v>0.21</c:v>
                </c:pt>
                <c:pt idx="3">
                  <c:v>0.06</c:v>
                </c:pt>
                <c:pt idx="4">
                  <c:v>0.08</c:v>
                </c:pt>
                <c:pt idx="5">
                  <c:v>0.12</c:v>
                </c:pt>
                <c:pt idx="6">
                  <c:v>0.01</c:v>
                </c:pt>
                <c:pt idx="7">
                  <c:v>0.06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D370D52-3003-4322-819D-550E6E0D7D66}" type="datetimeFigureOut">
              <a:rPr lang="en-IN" smtClean="0"/>
              <a:pPr>
                <a:defRPr/>
              </a:pPr>
              <a:t>21-02-2012</a:t>
            </a:fld>
            <a:endParaRPr lang="en-IN" dirty="0"/>
          </a:p>
        </p:txBody>
      </p:sp>
      <p:sp>
        <p:nvSpPr>
          <p:cNvPr id="19" name="Footer Placeholder 18"/>
          <p:cNvSpPr>
            <a:spLocks noGrp="1"/>
          </p:cNvSpPr>
          <p:nvPr>
            <p:ph type="ftr" sz="quarter" idx="11"/>
          </p:nvPr>
        </p:nvSpPr>
        <p:spPr/>
        <p:txBody>
          <a:bodyPr/>
          <a:lstStyle/>
          <a:p>
            <a:pPr>
              <a:defRPr/>
            </a:pPr>
            <a:endParaRPr lang="en-IN" dirty="0"/>
          </a:p>
        </p:txBody>
      </p:sp>
      <p:sp>
        <p:nvSpPr>
          <p:cNvPr id="27" name="Slide Number Placeholder 26"/>
          <p:cNvSpPr>
            <a:spLocks noGrp="1"/>
          </p:cNvSpPr>
          <p:nvPr>
            <p:ph type="sldNum" sz="quarter" idx="12"/>
          </p:nvPr>
        </p:nvSpPr>
        <p:spPr/>
        <p:txBody>
          <a:bodyPr/>
          <a:lstStyle/>
          <a:p>
            <a:pPr>
              <a:defRPr/>
            </a:pPr>
            <a:fld id="{770A7C6E-6818-48BE-A559-FB94C20819A2}" type="slidenum">
              <a:rPr lang="en-IN" smtClean="0"/>
              <a:pPr>
                <a:defRPr/>
              </a:pPr>
              <a:t>‹#›</a:t>
            </a:fld>
            <a:endParaRPr lang="en-IN"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5BA07EA-5FE6-4A78-A60C-337C097A5264}" type="datetimeFigureOut">
              <a:rPr lang="en-IN" smtClean="0"/>
              <a:pPr>
                <a:defRPr/>
              </a:pPr>
              <a:t>21-02-2012</a:t>
            </a:fld>
            <a:endParaRPr lang="en-IN"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C760F37A-7F36-4A43-BB5E-C25C4055D78E}"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55B3FDD-C4F2-4E9B-B53C-58B11F1E12CA}" type="datetimeFigureOut">
              <a:rPr lang="en-IN" smtClean="0"/>
              <a:pPr>
                <a:defRPr/>
              </a:pPr>
              <a:t>21-02-2012</a:t>
            </a:fld>
            <a:endParaRPr lang="en-IN"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075BF2FA-E198-4EC0-B47B-514B3507007D}"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4F08805-0C41-4676-ACE7-30CC37C1E0ED}" type="datetimeFigureOut">
              <a:rPr lang="en-IN" smtClean="0"/>
              <a:pPr>
                <a:defRPr/>
              </a:pPr>
              <a:t>21-02-2012</a:t>
            </a:fld>
            <a:endParaRPr lang="en-IN"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FB6B35AC-634E-4419-889D-FF7B70042AD0}"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5F17868-389E-46E8-B440-B9B5FADC2F5E}" type="datetimeFigureOut">
              <a:rPr lang="en-IN" smtClean="0"/>
              <a:pPr>
                <a:defRPr/>
              </a:pPr>
              <a:t>21-02-2012</a:t>
            </a:fld>
            <a:endParaRPr lang="en-IN"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C1A3615B-F9F5-4F39-8E7E-DD05BA49AF45}" type="slidenum">
              <a:rPr lang="en-IN" smtClean="0"/>
              <a:pPr>
                <a:defRPr/>
              </a:pPr>
              <a:t>‹#›</a:t>
            </a:fld>
            <a:endParaRPr lang="en-IN"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7657360-FAF0-4C40-A87D-7814AF906F04}" type="datetimeFigureOut">
              <a:rPr lang="en-IN" smtClean="0"/>
              <a:pPr>
                <a:defRPr/>
              </a:pPr>
              <a:t>21-02-2012</a:t>
            </a:fld>
            <a:endParaRPr lang="en-IN"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071D497B-9DB7-4524-9118-387AC9FB0B2C}"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0758592-1EED-4E47-B560-FF2348506151}" type="datetimeFigureOut">
              <a:rPr lang="en-IN" smtClean="0"/>
              <a:pPr>
                <a:defRPr/>
              </a:pPr>
              <a:t>21-02-2012</a:t>
            </a:fld>
            <a:endParaRPr lang="en-IN" dirty="0"/>
          </a:p>
        </p:txBody>
      </p:sp>
      <p:sp>
        <p:nvSpPr>
          <p:cNvPr id="8" name="Footer Placeholder 7"/>
          <p:cNvSpPr>
            <a:spLocks noGrp="1"/>
          </p:cNvSpPr>
          <p:nvPr>
            <p:ph type="ftr" sz="quarter" idx="11"/>
          </p:nvPr>
        </p:nvSpPr>
        <p:spPr/>
        <p:txBody>
          <a:bodyPr/>
          <a:lstStyle/>
          <a:p>
            <a:pPr>
              <a:defRPr/>
            </a:pPr>
            <a:endParaRPr lang="en-IN" dirty="0"/>
          </a:p>
        </p:txBody>
      </p:sp>
      <p:sp>
        <p:nvSpPr>
          <p:cNvPr id="9" name="Slide Number Placeholder 8"/>
          <p:cNvSpPr>
            <a:spLocks noGrp="1"/>
          </p:cNvSpPr>
          <p:nvPr>
            <p:ph type="sldNum" sz="quarter" idx="12"/>
          </p:nvPr>
        </p:nvSpPr>
        <p:spPr/>
        <p:txBody>
          <a:bodyPr/>
          <a:lstStyle/>
          <a:p>
            <a:pPr>
              <a:defRPr/>
            </a:pPr>
            <a:fld id="{DBD8299F-A114-429C-9816-3432F71BC511}"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1AB732B1-D97D-4305-8065-937BC6075A20}" type="datetimeFigureOut">
              <a:rPr lang="en-IN" smtClean="0"/>
              <a:pPr>
                <a:defRPr/>
              </a:pPr>
              <a:t>21-02-2012</a:t>
            </a:fld>
            <a:endParaRPr lang="en-IN" dirty="0"/>
          </a:p>
        </p:txBody>
      </p:sp>
      <p:sp>
        <p:nvSpPr>
          <p:cNvPr id="8" name="Slide Number Placeholder 7"/>
          <p:cNvSpPr>
            <a:spLocks noGrp="1"/>
          </p:cNvSpPr>
          <p:nvPr>
            <p:ph type="sldNum" sz="quarter" idx="11"/>
          </p:nvPr>
        </p:nvSpPr>
        <p:spPr/>
        <p:txBody>
          <a:bodyPr/>
          <a:lstStyle/>
          <a:p>
            <a:pPr>
              <a:defRPr/>
            </a:pPr>
            <a:fld id="{8ED4BD3C-5471-4344-B5E7-1DACDC050479}" type="slidenum">
              <a:rPr lang="en-IN" smtClean="0"/>
              <a:pPr>
                <a:defRPr/>
              </a:pPr>
              <a:t>‹#›</a:t>
            </a:fld>
            <a:endParaRPr lang="en-IN" dirty="0"/>
          </a:p>
        </p:txBody>
      </p:sp>
      <p:sp>
        <p:nvSpPr>
          <p:cNvPr id="9" name="Footer Placeholder 8"/>
          <p:cNvSpPr>
            <a:spLocks noGrp="1"/>
          </p:cNvSpPr>
          <p:nvPr>
            <p:ph type="ftr" sz="quarter" idx="12"/>
          </p:nvPr>
        </p:nvSpPr>
        <p:spPr/>
        <p:txBody>
          <a:bodyPr/>
          <a:lstStyle/>
          <a:p>
            <a:pPr>
              <a:defRPr/>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62B37B-F935-438A-BC83-F0F8CB63697B}" type="datetimeFigureOut">
              <a:rPr lang="en-IN" smtClean="0"/>
              <a:pPr>
                <a:defRPr/>
              </a:pPr>
              <a:t>21-02-2012</a:t>
            </a:fld>
            <a:endParaRPr lang="en-IN" dirty="0"/>
          </a:p>
        </p:txBody>
      </p:sp>
      <p:sp>
        <p:nvSpPr>
          <p:cNvPr id="3" name="Footer Placeholder 2"/>
          <p:cNvSpPr>
            <a:spLocks noGrp="1"/>
          </p:cNvSpPr>
          <p:nvPr>
            <p:ph type="ftr" sz="quarter" idx="11"/>
          </p:nvPr>
        </p:nvSpPr>
        <p:spPr/>
        <p:txBody>
          <a:bodyPr/>
          <a:lstStyle/>
          <a:p>
            <a:pPr>
              <a:defRPr/>
            </a:pPr>
            <a:endParaRPr lang="en-IN" dirty="0"/>
          </a:p>
        </p:txBody>
      </p:sp>
      <p:sp>
        <p:nvSpPr>
          <p:cNvPr id="4" name="Slide Number Placeholder 3"/>
          <p:cNvSpPr>
            <a:spLocks noGrp="1"/>
          </p:cNvSpPr>
          <p:nvPr>
            <p:ph type="sldNum" sz="quarter" idx="12"/>
          </p:nvPr>
        </p:nvSpPr>
        <p:spPr/>
        <p:txBody>
          <a:bodyPr/>
          <a:lstStyle/>
          <a:p>
            <a:pPr>
              <a:defRPr/>
            </a:pPr>
            <a:fld id="{D4652163-3760-49F6-9030-C547BD76CA6A}"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43237C-C537-478A-B376-E48D7C952702}" type="datetimeFigureOut">
              <a:rPr lang="en-IN" smtClean="0"/>
              <a:pPr>
                <a:defRPr/>
              </a:pPr>
              <a:t>21-02-2012</a:t>
            </a:fld>
            <a:endParaRPr lang="en-IN"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84FF2FAB-DFEA-467F-9C04-6F8383DDB99E}"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A7F91CBF-CA49-470E-B2D3-FB28C4FF0C33}" type="datetimeFigureOut">
              <a:rPr lang="en-IN" smtClean="0"/>
              <a:pPr>
                <a:defRPr/>
              </a:pPr>
              <a:t>21-02-2012</a:t>
            </a:fld>
            <a:endParaRPr lang="en-IN"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4AF6B415-5D13-4FEC-881C-7CB58E6BB3CE}" type="slidenum">
              <a:rPr lang="en-IN" smtClean="0"/>
              <a:pPr>
                <a:defRPr/>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5E73AD5B-46BD-4FFD-9BED-71FB954522DA}" type="datetimeFigureOut">
              <a:rPr lang="en-IN" smtClean="0"/>
              <a:pPr>
                <a:defRPr/>
              </a:pPr>
              <a:t>21-02-2012</a:t>
            </a:fld>
            <a:endParaRPr lang="en-IN"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IN"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6113DEF2-1B0B-4F72-9ACB-C2F6A7634682}" type="slidenum">
              <a:rPr lang="en-IN" smtClean="0"/>
              <a:pPr>
                <a:defRPr/>
              </a:pPr>
              <a:t>‹#›</a:t>
            </a:fld>
            <a:endParaRPr lang="en-IN"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hemeOverride" Target="../theme/themeOverride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hyperlink" Target="../Desktop/geo/The%20Story%20of%20Mainpat%20-%20A%20Tibetan%20Refugee%20Settlement%20in%20India.flv" TargetMode="External"/><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hyperlink" Target="../Desktop/geo/Tibetan%20refugees%20buying%20land%20illegally%20in%20India.mp4" TargetMode="Externa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cdn.theatlantic.com/static/mt/assets/international/Tibet%20-%20wide.jpg"/>
          <p:cNvPicPr>
            <a:picLocks noChangeAspect="1" noChangeArrowheads="1"/>
          </p:cNvPicPr>
          <p:nvPr/>
        </p:nvPicPr>
        <p:blipFill>
          <a:blip r:embed="rId2" cstate="print"/>
          <a:srcRect l="48500"/>
          <a:stretch>
            <a:fillRect/>
          </a:stretch>
        </p:blipFill>
        <p:spPr bwMode="auto">
          <a:xfrm>
            <a:off x="91600" y="553689"/>
            <a:ext cx="2339752" cy="2852936"/>
          </a:xfrm>
          <a:prstGeom prst="rect">
            <a:avLst/>
          </a:prstGeom>
          <a:ln>
            <a:noFill/>
          </a:ln>
          <a:effectLst>
            <a:softEdge rad="112500"/>
          </a:effectLst>
        </p:spPr>
      </p:pic>
      <p:sp>
        <p:nvSpPr>
          <p:cNvPr id="2" name="Title 1"/>
          <p:cNvSpPr>
            <a:spLocks noGrp="1"/>
          </p:cNvSpPr>
          <p:nvPr>
            <p:ph type="ctrTitle"/>
          </p:nvPr>
        </p:nvSpPr>
        <p:spPr>
          <a:xfrm>
            <a:off x="-468560" y="1301657"/>
            <a:ext cx="6400800" cy="1600200"/>
          </a:xfrm>
        </p:spPr>
        <p:txBody>
          <a:bodyPr>
            <a:normAutofit/>
          </a:bodyPr>
          <a:lstStyle/>
          <a:p>
            <a:pPr fontAlgn="auto">
              <a:spcAft>
                <a:spcPts val="0"/>
              </a:spcAft>
              <a:defRPr/>
            </a:pPr>
            <a:r>
              <a:rPr lang="en-US" sz="4000" cap="none" dirty="0" smtClean="0">
                <a:ln w="17780" cmpd="sng">
                  <a:solidFill>
                    <a:srgbClr val="FFFFFF"/>
                  </a:solidFill>
                  <a:prstDash val="solid"/>
                  <a:miter lim="800000"/>
                </a:ln>
                <a:solidFill>
                  <a:srgbClr val="00B0F0"/>
                </a:solidFill>
                <a:effectLst>
                  <a:outerShdw blurRad="50800" algn="tl" rotWithShape="0">
                    <a:srgbClr val="000000"/>
                  </a:outerShdw>
                </a:effectLst>
              </a:rPr>
              <a:t>Tibetans in India</a:t>
            </a:r>
            <a:endParaRPr lang="en-IN" sz="4000" cap="none" dirty="0">
              <a:ln w="17780" cmpd="sng">
                <a:solidFill>
                  <a:srgbClr val="FFFFFF"/>
                </a:solidFill>
                <a:prstDash val="solid"/>
                <a:miter lim="800000"/>
              </a:ln>
              <a:solidFill>
                <a:srgbClr val="00B0F0"/>
              </a:solidFill>
              <a:effectLst>
                <a:outerShdw blurRad="50800" algn="tl" rotWithShape="0">
                  <a:srgbClr val="000000"/>
                </a:outerShdw>
              </a:effectLst>
            </a:endParaRPr>
          </a:p>
        </p:txBody>
      </p:sp>
      <p:sp>
        <p:nvSpPr>
          <p:cNvPr id="3" name="Subtitle 2"/>
          <p:cNvSpPr>
            <a:spLocks noGrp="1"/>
          </p:cNvSpPr>
          <p:nvPr>
            <p:ph type="subTitle" idx="1"/>
          </p:nvPr>
        </p:nvSpPr>
        <p:spPr>
          <a:xfrm>
            <a:off x="3065898" y="2636912"/>
            <a:ext cx="5715000" cy="1295400"/>
          </a:xfrm>
        </p:spPr>
        <p:txBody>
          <a:bodyPr>
            <a:noAutofit/>
          </a:bodyPr>
          <a:lstStyle/>
          <a:p>
            <a:pPr fontAlgn="auto">
              <a:spcAft>
                <a:spcPts val="0"/>
              </a:spcAft>
              <a:defRPr/>
            </a:pPr>
            <a:r>
              <a:rPr lang="en-US" sz="2000" dirty="0" smtClean="0"/>
              <a:t>This is about the Tibetans forced to migrate as there were disputes between china settling there and due to the other political issues.</a:t>
            </a:r>
            <a:endParaRPr lang="en-IN" sz="2000" dirty="0" smtClean="0"/>
          </a:p>
        </p:txBody>
      </p:sp>
      <p:pic>
        <p:nvPicPr>
          <p:cNvPr id="7170" name="Picture 2" descr="http://www.studentsforafreetibet.org/img/original/tibet-flag.jpg"/>
          <p:cNvPicPr>
            <a:picLocks noChangeAspect="1" noChangeArrowheads="1"/>
          </p:cNvPicPr>
          <p:nvPr/>
        </p:nvPicPr>
        <p:blipFill>
          <a:blip r:embed="rId3" cstate="print"/>
          <a:srcRect/>
          <a:stretch>
            <a:fillRect/>
          </a:stretch>
        </p:blipFill>
        <p:spPr bwMode="auto">
          <a:xfrm>
            <a:off x="5004048" y="4077072"/>
            <a:ext cx="3921411" cy="2708920"/>
          </a:xfrm>
          <a:prstGeom prst="rect">
            <a:avLst/>
          </a:prstGeom>
          <a:ln>
            <a:noFill/>
          </a:ln>
          <a:effectLst>
            <a:softEdge rad="112500"/>
          </a:effectLst>
        </p:spPr>
      </p:pic>
      <p:pic>
        <p:nvPicPr>
          <p:cNvPr id="7172" name="Picture 4" descr="http://provisionslibrary.com/wp-content/uploads/2011/02/42834811_tibetans_ap4161.jpg"/>
          <p:cNvPicPr>
            <a:picLocks noChangeAspect="1" noChangeArrowheads="1"/>
          </p:cNvPicPr>
          <p:nvPr/>
        </p:nvPicPr>
        <p:blipFill>
          <a:blip r:embed="rId4" cstate="print"/>
          <a:srcRect/>
          <a:stretch>
            <a:fillRect/>
          </a:stretch>
        </p:blipFill>
        <p:spPr bwMode="auto">
          <a:xfrm>
            <a:off x="5923398" y="72008"/>
            <a:ext cx="3257114" cy="2636912"/>
          </a:xfrm>
          <a:prstGeom prst="rect">
            <a:avLst/>
          </a:prstGeom>
          <a:ln>
            <a:noFill/>
          </a:ln>
          <a:effectLst>
            <a:softEdge rad="112500"/>
          </a:effectLst>
        </p:spPr>
      </p:pic>
      <p:sp>
        <p:nvSpPr>
          <p:cNvPr id="6" name="TextBox 5"/>
          <p:cNvSpPr txBox="1"/>
          <p:nvPr/>
        </p:nvSpPr>
        <p:spPr>
          <a:xfrm>
            <a:off x="2431352" y="168275"/>
            <a:ext cx="4195206" cy="831850"/>
          </a:xfrm>
          <a:prstGeom prst="rect">
            <a:avLst/>
          </a:prstGeom>
          <a:noFill/>
        </p:spPr>
        <p:txBody>
          <a:bodyPr wrap="square">
            <a:spAutoFit/>
          </a:bodyPr>
          <a:lstStyle/>
          <a:p>
            <a:pPr fontAlgn="auto">
              <a:spcBef>
                <a:spcPts val="0"/>
              </a:spcBef>
              <a:spcAft>
                <a:spcPts val="0"/>
              </a:spcAft>
              <a:defRPr/>
            </a:pPr>
            <a:r>
              <a:rPr lang="en-US" sz="2400" dirty="0">
                <a:latin typeface="+mj-lt"/>
                <a:cs typeface="+mn-cs"/>
              </a:rPr>
              <a:t>An example of International Migration………………</a:t>
            </a:r>
            <a:endParaRPr lang="en-IN" sz="2400" dirty="0">
              <a:latin typeface="+mj-lt"/>
              <a:cs typeface="+mn-cs"/>
            </a:endParaRPr>
          </a:p>
        </p:txBody>
      </p:sp>
      <p:sp>
        <p:nvSpPr>
          <p:cNvPr id="6152" name="AutoShape 6" descr="http://cdn.theatlantic.com/static/mt/assets/international/Tibet%20-%20wide.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dirty="0">
              <a:latin typeface="Cambria" pitchFamily="18" charset="0"/>
            </a:endParaRPr>
          </a:p>
        </p:txBody>
      </p:sp>
      <p:pic>
        <p:nvPicPr>
          <p:cNvPr id="7184" name="Picture 16" descr="http://www.designswan.com/wp-content/uploads/2009/Photo/tibet/27.jpg"/>
          <p:cNvPicPr>
            <a:picLocks noChangeAspect="1" noChangeArrowheads="1"/>
          </p:cNvPicPr>
          <p:nvPr/>
        </p:nvPicPr>
        <p:blipFill>
          <a:blip r:embed="rId5" cstate="print"/>
          <a:srcRect t="1568" b="5181"/>
          <a:stretch>
            <a:fillRect/>
          </a:stretch>
        </p:blipFill>
        <p:spPr bwMode="auto">
          <a:xfrm>
            <a:off x="360040" y="4149080"/>
            <a:ext cx="4211960" cy="259228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0"/>
            <a:ext cx="5429745" cy="987896"/>
          </a:xfrm>
        </p:spPr>
        <p:txBody>
          <a:bodyPr/>
          <a:lstStyle/>
          <a:p>
            <a:pPr fontAlgn="auto">
              <a:spcAft>
                <a:spcPts val="0"/>
              </a:spcAft>
              <a:defRPr/>
            </a:pPr>
            <a:r>
              <a:rPr lang="en-US" dirty="0" smtClean="0"/>
              <a:t>Occupation</a:t>
            </a:r>
            <a:endParaRPr lang="en-IN" dirty="0"/>
          </a:p>
        </p:txBody>
      </p:sp>
      <p:pic>
        <p:nvPicPr>
          <p:cNvPr id="1026" name="Picture 2" descr="E:\00248183e0130bd74bf10f.jpg"/>
          <p:cNvPicPr>
            <a:picLocks noChangeAspect="1" noChangeArrowheads="1"/>
          </p:cNvPicPr>
          <p:nvPr/>
        </p:nvPicPr>
        <p:blipFill>
          <a:blip r:embed="rId3" cstate="print"/>
          <a:srcRect/>
          <a:stretch>
            <a:fillRect/>
          </a:stretch>
        </p:blipFill>
        <p:spPr bwMode="auto">
          <a:xfrm>
            <a:off x="4932040" y="764704"/>
            <a:ext cx="3491880" cy="3103893"/>
          </a:xfrm>
          <a:prstGeom prst="rect">
            <a:avLst/>
          </a:prstGeom>
          <a:ln>
            <a:noFill/>
          </a:ln>
          <a:effectLst>
            <a:softEdge rad="112500"/>
          </a:effectLst>
        </p:spPr>
      </p:pic>
      <p:pic>
        <p:nvPicPr>
          <p:cNvPr id="1029" name="Picture 5" descr="http://t1.gstatic.com/images?q=tbn:ANd9GcRPDEsgLnfu0Ykqsv2o-XCeUx2Ds2NIhrE6umqI3z5qzdpf0_NxKQ-mBpM2"/>
          <p:cNvPicPr>
            <a:picLocks noChangeAspect="1" noChangeArrowheads="1"/>
          </p:cNvPicPr>
          <p:nvPr/>
        </p:nvPicPr>
        <p:blipFill>
          <a:blip r:embed="rId4" cstate="print"/>
          <a:srcRect/>
          <a:stretch>
            <a:fillRect/>
          </a:stretch>
        </p:blipFill>
        <p:spPr bwMode="auto">
          <a:xfrm>
            <a:off x="5148064" y="4509120"/>
            <a:ext cx="3843044" cy="2348880"/>
          </a:xfrm>
          <a:prstGeom prst="rect">
            <a:avLst/>
          </a:prstGeom>
          <a:ln>
            <a:noFill/>
          </a:ln>
          <a:effectLst>
            <a:softEdge rad="112500"/>
          </a:effectLst>
        </p:spPr>
      </p:pic>
      <p:pic>
        <p:nvPicPr>
          <p:cNvPr id="1031" name="Picture 7" descr="http://www.tribuneindia.com/2005/20050107/jal6.jpg"/>
          <p:cNvPicPr>
            <a:picLocks noChangeAspect="1" noChangeArrowheads="1"/>
          </p:cNvPicPr>
          <p:nvPr/>
        </p:nvPicPr>
        <p:blipFill>
          <a:blip r:embed="rId5" cstate="print"/>
          <a:srcRect/>
          <a:stretch>
            <a:fillRect/>
          </a:stretch>
        </p:blipFill>
        <p:spPr bwMode="auto">
          <a:xfrm>
            <a:off x="557390" y="4221088"/>
            <a:ext cx="3510554" cy="2348880"/>
          </a:xfrm>
          <a:prstGeom prst="rect">
            <a:avLst/>
          </a:prstGeom>
          <a:ln>
            <a:noFill/>
          </a:ln>
          <a:effectLst>
            <a:softEdge rad="112500"/>
          </a:effectLst>
        </p:spPr>
      </p:pic>
      <p:pic>
        <p:nvPicPr>
          <p:cNvPr id="1033" name="Picture 9" descr="http://t3.gstatic.com/images?q=tbn:ANd9GcSqaIbTkpifzcn88hMUtDVhhgsLLHo5CgyfciE1YDVwQgrW2p2P2rf03jWM"/>
          <p:cNvPicPr>
            <a:picLocks noChangeAspect="1" noChangeArrowheads="1"/>
          </p:cNvPicPr>
          <p:nvPr/>
        </p:nvPicPr>
        <p:blipFill>
          <a:blip r:embed="rId6" cstate="print"/>
          <a:srcRect b="4001"/>
          <a:stretch>
            <a:fillRect/>
          </a:stretch>
        </p:blipFill>
        <p:spPr bwMode="auto">
          <a:xfrm>
            <a:off x="395536" y="1340768"/>
            <a:ext cx="3672408" cy="249555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50838"/>
            <a:ext cx="5681265" cy="1477962"/>
          </a:xfrm>
        </p:spPr>
        <p:txBody>
          <a:bodyPr>
            <a:normAutofit fontScale="90000"/>
          </a:bodyPr>
          <a:lstStyle/>
          <a:p>
            <a:pPr fontAlgn="auto">
              <a:spcAft>
                <a:spcPts val="0"/>
              </a:spcAft>
              <a:defRPr/>
            </a:pPr>
            <a:r>
              <a:rPr lang="en-US" dirty="0" smtClean="0"/>
              <a:t>Socio – Economic Conditions</a:t>
            </a:r>
            <a:endParaRPr lang="en-IN" dirty="0"/>
          </a:p>
        </p:txBody>
      </p:sp>
      <p:sp>
        <p:nvSpPr>
          <p:cNvPr id="4" name="Content Placeholder 2"/>
          <p:cNvSpPr>
            <a:spLocks noGrp="1"/>
          </p:cNvSpPr>
          <p:nvPr>
            <p:ph idx="1"/>
          </p:nvPr>
        </p:nvSpPr>
        <p:spPr>
          <a:xfrm>
            <a:off x="395536" y="1728192"/>
            <a:ext cx="8352928" cy="4725144"/>
          </a:xfrm>
        </p:spPr>
        <p:txBody>
          <a:bodyPr>
            <a:normAutofit fontScale="77500" lnSpcReduction="20000"/>
          </a:bodyPr>
          <a:lstStyle/>
          <a:p>
            <a:pPr fontAlgn="auto">
              <a:spcAft>
                <a:spcPts val="0"/>
              </a:spcAft>
              <a:defRPr/>
            </a:pPr>
            <a:r>
              <a:rPr lang="en-US" dirty="0" smtClean="0"/>
              <a:t>Tibetans in India live in 37 different settlements and 70 scattered communities in Himachal Pradesh, Ladakh, Arunachal Pradesh, Karnataka, Uttar Pradesh, Madhya Pradesh, South Sikkim, West Bengal, Maharashtra and Orissa. </a:t>
            </a:r>
          </a:p>
          <a:p>
            <a:pPr fontAlgn="auto">
              <a:spcAft>
                <a:spcPts val="0"/>
              </a:spcAft>
              <a:defRPr/>
            </a:pPr>
            <a:r>
              <a:rPr lang="en-US" dirty="0" smtClean="0"/>
              <a:t>Of the settlements, just under half are based on agriculture, while one-third are agro-industrial and a fifth are handicraft-based. </a:t>
            </a:r>
          </a:p>
          <a:p>
            <a:pPr fontAlgn="auto">
              <a:spcAft>
                <a:spcPts val="0"/>
              </a:spcAft>
              <a:defRPr/>
            </a:pPr>
            <a:r>
              <a:rPr lang="en-US" dirty="0" smtClean="0"/>
              <a:t>The scattered communities consist of smaller groups of  Tibetans outside of the official settlements who were not willing, or not able, due to limited resources, to be accommodated in the settlements.  </a:t>
            </a:r>
          </a:p>
          <a:p>
            <a:pPr fontAlgn="auto">
              <a:spcAft>
                <a:spcPts val="0"/>
              </a:spcAft>
              <a:defRPr/>
            </a:pPr>
            <a:r>
              <a:rPr lang="en-US" dirty="0" smtClean="0"/>
              <a:t>Tibetans are given more rights than most other refugee groups in India. They are  provided with residence permits, which enable them to seek formal employment. </a:t>
            </a:r>
            <a:endParaRPr lang="en-IN" dirty="0" smtClean="0"/>
          </a:p>
          <a:p>
            <a:pPr fontAlgn="auto">
              <a:spcAft>
                <a:spcPts val="0"/>
              </a:spcAft>
              <a:defRPr/>
            </a:pPr>
            <a:endParaRPr lang="en-IN" dirty="0" smtClean="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Limitations to Tibet Diaspora</a:t>
            </a:r>
            <a:endParaRPr lang="en-IN" dirty="0"/>
          </a:p>
        </p:txBody>
      </p:sp>
      <p:sp>
        <p:nvSpPr>
          <p:cNvPr id="4" name="Content Placeholder 2"/>
          <p:cNvSpPr>
            <a:spLocks noGrp="1"/>
          </p:cNvSpPr>
          <p:nvPr>
            <p:ph idx="1"/>
          </p:nvPr>
        </p:nvSpPr>
        <p:spPr>
          <a:xfrm>
            <a:off x="611560" y="1700808"/>
            <a:ext cx="7992888" cy="4941168"/>
          </a:xfrm>
        </p:spPr>
        <p:txBody>
          <a:bodyPr>
            <a:normAutofit fontScale="70000" lnSpcReduction="20000"/>
          </a:bodyPr>
          <a:lstStyle/>
          <a:p>
            <a:pPr fontAlgn="auto">
              <a:spcAft>
                <a:spcPts val="0"/>
              </a:spcAft>
              <a:defRPr/>
            </a:pPr>
            <a:r>
              <a:rPr lang="en-IN" dirty="0" smtClean="0"/>
              <a:t>In India, the heavy inflow of new arrivals has become one of the most pressing policy issues confronting the government-in-exile.</a:t>
            </a:r>
          </a:p>
          <a:p>
            <a:pPr fontAlgn="auto">
              <a:spcAft>
                <a:spcPts val="0"/>
              </a:spcAft>
              <a:defRPr/>
            </a:pPr>
            <a:r>
              <a:rPr lang="en-IN" dirty="0" smtClean="0"/>
              <a:t> As India has limited resources to provide a population of 1.2 billion, India is requesting to Dalai Lama to stop the immigration</a:t>
            </a:r>
          </a:p>
          <a:p>
            <a:pPr fontAlgn="auto">
              <a:spcAft>
                <a:spcPts val="0"/>
              </a:spcAft>
              <a:defRPr/>
            </a:pPr>
            <a:r>
              <a:rPr lang="en-US" dirty="0" smtClean="0"/>
              <a:t>Some of the Tibetans in India who arrive presently are not given the same legal status as those who arrived in the first wave. However the people who arrived in the second wave are given legal status if they prove to be born in India</a:t>
            </a:r>
          </a:p>
          <a:p>
            <a:pPr fontAlgn="auto">
              <a:spcAft>
                <a:spcPts val="0"/>
              </a:spcAft>
              <a:defRPr/>
            </a:pPr>
            <a:r>
              <a:rPr lang="en-IN" dirty="0" smtClean="0"/>
              <a:t>Problems facing Tibetan communities in India are twofold: the increasing intolerance of the intolerance of the Indian government as it warms up to China in an environment of diminished rights for Tibetans, and the challenge of a limited and overburdened infrastructure, land and social services in the face of an expanding population and resource depletion.  </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9033" y="3140968"/>
            <a:ext cx="7467600" cy="1143000"/>
          </a:xfrm>
        </p:spPr>
        <p:txBody>
          <a:bodyPr/>
          <a:lstStyle/>
          <a:p>
            <a:r>
              <a:rPr lang="en-US" dirty="0" smtClean="0"/>
              <a:t>Conflicts</a:t>
            </a:r>
            <a:endParaRPr lang="en-IN"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47259" y="-70867"/>
            <a:ext cx="4601499" cy="40759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75048" y="388221"/>
            <a:ext cx="3356992" cy="1200329"/>
          </a:xfrm>
          <a:prstGeom prst="rect">
            <a:avLst/>
          </a:prstGeom>
          <a:noFill/>
        </p:spPr>
        <p:txBody>
          <a:bodyPr wrap="square" rtlCol="0">
            <a:spAutoFit/>
          </a:bodyPr>
          <a:lstStyle/>
          <a:p>
            <a:pPr algn="ctr"/>
            <a:r>
              <a:rPr lang="en-US" dirty="0"/>
              <a:t>Tibetans rioting to solve problem of Chinese invasion</a:t>
            </a:r>
            <a:endParaRPr lang="en-IN" dirty="0"/>
          </a:p>
          <a:p>
            <a:pPr algn="ctr"/>
            <a:endParaRPr lang="en-IN" dirty="0"/>
          </a:p>
          <a:p>
            <a:endParaRPr lang="en-IN" dirty="0"/>
          </a:p>
        </p:txBody>
      </p:sp>
      <p:sp>
        <p:nvSpPr>
          <p:cNvPr id="7" name="TextBox 6"/>
          <p:cNvSpPr txBox="1"/>
          <p:nvPr/>
        </p:nvSpPr>
        <p:spPr>
          <a:xfrm>
            <a:off x="600165" y="4005064"/>
            <a:ext cx="7560840" cy="2308324"/>
          </a:xfrm>
          <a:prstGeom prst="rect">
            <a:avLst/>
          </a:prstGeom>
          <a:noFill/>
        </p:spPr>
        <p:txBody>
          <a:bodyPr wrap="square" rtlCol="0">
            <a:spAutoFit/>
          </a:bodyPr>
          <a:lstStyle/>
          <a:p>
            <a:pPr marL="285750" indent="-285750">
              <a:buFont typeface="Arial" pitchFamily="34" charset="0"/>
              <a:buChar char="•"/>
            </a:pPr>
            <a:r>
              <a:rPr lang="en-US" dirty="0" smtClean="0"/>
              <a:t>There are many conflicts regarding Tibetans in India. The major problems are:</a:t>
            </a:r>
          </a:p>
          <a:p>
            <a:pPr marL="342900" indent="-342900">
              <a:buFont typeface="+mj-lt"/>
              <a:buAutoNum type="arabicPeriod"/>
            </a:pPr>
            <a:r>
              <a:rPr lang="en-IN" dirty="0" smtClean="0"/>
              <a:t>Indians </a:t>
            </a:r>
            <a:r>
              <a:rPr lang="en-IN" dirty="0"/>
              <a:t>feel now that </a:t>
            </a:r>
            <a:r>
              <a:rPr lang="en-IN" dirty="0" smtClean="0"/>
              <a:t>they are heavily populated they </a:t>
            </a:r>
            <a:r>
              <a:rPr lang="en-IN" dirty="0"/>
              <a:t>lack </a:t>
            </a:r>
            <a:r>
              <a:rPr lang="en-IN" dirty="0" smtClean="0"/>
              <a:t>resources</a:t>
            </a:r>
          </a:p>
          <a:p>
            <a:pPr marL="342900" indent="-342900">
              <a:buFont typeface="+mj-lt"/>
              <a:buAutoNum type="arabicPeriod"/>
            </a:pPr>
            <a:r>
              <a:rPr lang="en-IN" dirty="0" smtClean="0"/>
              <a:t>They break rules </a:t>
            </a:r>
          </a:p>
          <a:p>
            <a:pPr marL="342900" indent="-342900">
              <a:buFont typeface="+mj-lt"/>
              <a:buAutoNum type="arabicPeriod"/>
            </a:pPr>
            <a:r>
              <a:rPr lang="en-IN" dirty="0" smtClean="0"/>
              <a:t>They </a:t>
            </a:r>
            <a:r>
              <a:rPr lang="en-IN" dirty="0"/>
              <a:t>give less job </a:t>
            </a:r>
            <a:r>
              <a:rPr lang="en-IN" dirty="0" smtClean="0"/>
              <a:t>opportunities </a:t>
            </a:r>
            <a:r>
              <a:rPr lang="en-IN" dirty="0"/>
              <a:t>to people living in </a:t>
            </a:r>
            <a:r>
              <a:rPr lang="en-IN" dirty="0" smtClean="0"/>
              <a:t>India</a:t>
            </a:r>
            <a:endParaRPr lang="en-IN" dirty="0"/>
          </a:p>
          <a:p>
            <a:pPr marL="342900" indent="-342900">
              <a:buFont typeface="+mj-lt"/>
              <a:buAutoNum type="arabicPeriod"/>
            </a:pPr>
            <a:r>
              <a:rPr lang="en-IN" dirty="0" smtClean="0"/>
              <a:t>They </a:t>
            </a:r>
            <a:r>
              <a:rPr lang="en-IN" dirty="0"/>
              <a:t>are allowed to study in </a:t>
            </a:r>
            <a:r>
              <a:rPr lang="en-IN" dirty="0" smtClean="0"/>
              <a:t>Indian </a:t>
            </a:r>
            <a:r>
              <a:rPr lang="en-IN" dirty="0"/>
              <a:t>school and the teacher feels </a:t>
            </a:r>
            <a:r>
              <a:rPr lang="en-IN" dirty="0" smtClean="0"/>
              <a:t>that </a:t>
            </a:r>
            <a:r>
              <a:rPr lang="en-IN" dirty="0"/>
              <a:t>they are lazy due to comfortable exile</a:t>
            </a:r>
          </a:p>
          <a:p>
            <a:pPr marL="342900" indent="-342900">
              <a:buFont typeface="+mj-lt"/>
              <a:buAutoNum type="arabicPeriod"/>
            </a:pPr>
            <a:r>
              <a:rPr lang="en-IN" dirty="0" smtClean="0"/>
              <a:t>cultural </a:t>
            </a:r>
            <a:r>
              <a:rPr lang="en-IN" dirty="0"/>
              <a:t>changes lead to splits in the country</a:t>
            </a:r>
          </a:p>
        </p:txBody>
      </p:sp>
    </p:spTree>
    <p:extLst>
      <p:ext uri="{BB962C8B-B14F-4D97-AF65-F5344CB8AC3E}">
        <p14:creationId xmlns:p14="http://schemas.microsoft.com/office/powerpoint/2010/main" val="367301218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Statistics</a:t>
            </a:r>
            <a:endParaRPr lang="en-IN" dirty="0"/>
          </a:p>
        </p:txBody>
      </p:sp>
      <p:sp>
        <p:nvSpPr>
          <p:cNvPr id="4" name="Content Placeholder 2"/>
          <p:cNvSpPr>
            <a:spLocks noGrp="1"/>
          </p:cNvSpPr>
          <p:nvPr>
            <p:ph idx="1"/>
          </p:nvPr>
        </p:nvSpPr>
        <p:spPr>
          <a:xfrm>
            <a:off x="899592" y="1913384"/>
            <a:ext cx="7560840" cy="4323928"/>
          </a:xfrm>
        </p:spPr>
        <p:txBody>
          <a:bodyPr/>
          <a:lstStyle/>
          <a:p>
            <a:pPr fontAlgn="auto">
              <a:spcAft>
                <a:spcPts val="0"/>
              </a:spcAft>
              <a:defRPr/>
            </a:pPr>
            <a:r>
              <a:rPr lang="en-IN" sz="2200" dirty="0" smtClean="0"/>
              <a:t>The Central Tibetan Administration (CTA) provides a Green Book - a kind of Tibetan identity certificate - to Tibetan refugees. </a:t>
            </a:r>
          </a:p>
          <a:p>
            <a:pPr fontAlgn="auto">
              <a:spcAft>
                <a:spcPts val="0"/>
              </a:spcAft>
              <a:defRPr/>
            </a:pPr>
            <a:r>
              <a:rPr lang="en-IN" sz="2200" dirty="0" smtClean="0"/>
              <a:t>Based on a CTA survey from 2010, </a:t>
            </a:r>
            <a:r>
              <a:rPr lang="en-IN" sz="2200" b="1" dirty="0" smtClean="0"/>
              <a:t>127,935</a:t>
            </a:r>
            <a:r>
              <a:rPr lang="en-IN" sz="2200" dirty="0" smtClean="0"/>
              <a:t> Tibetans were registered in the Diaspora: in India </a:t>
            </a:r>
            <a:r>
              <a:rPr lang="en-IN" sz="2200" b="1" dirty="0" smtClean="0"/>
              <a:t>94,203</a:t>
            </a:r>
            <a:r>
              <a:rPr lang="en-IN" sz="2200" dirty="0" smtClean="0"/>
              <a:t>; in Nepal 13,514; in Bhutan 1,298; and in rest of the world 18,920. </a:t>
            </a:r>
          </a:p>
          <a:p>
            <a:pPr fontAlgn="auto">
              <a:spcAft>
                <a:spcPts val="0"/>
              </a:spcAft>
              <a:defRPr/>
            </a:pPr>
            <a:r>
              <a:rPr lang="en-IN" sz="2200" dirty="0" smtClean="0"/>
              <a:t>However, their number is estimated at up to 150,000 in 2012 in India by the 14th Dalai Lama in 2009. </a:t>
            </a:r>
          </a:p>
          <a:p>
            <a:pPr fontAlgn="auto">
              <a:spcAft>
                <a:spcPts val="0"/>
              </a:spcAft>
              <a:defRPr/>
            </a:pPr>
            <a:endParaRPr lang="en-IN" sz="22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SONY\Documents\School Work\Geography\Tibet Project\Pics\Tibet-kalpit.pdf - Adobe Reade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8502183"/>
              </p:ext>
            </p:extLst>
          </p:nvPr>
        </p:nvGraphicFramePr>
        <p:xfrm>
          <a:off x="33826"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Users\SONY\Documents\School Work\Geography\Tibet Project\Pics\Tibet-kalpit.pdf - Adobe Reader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 y="0"/>
            <a:ext cx="915369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rot="-5400000">
            <a:off x="-2227263" y="2703513"/>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en-US" b="1" dirty="0">
                <a:solidFill>
                  <a:schemeClr val="bg1"/>
                </a:solidFill>
              </a:rPr>
              <a:t>In Thousands</a:t>
            </a:r>
            <a:endParaRPr lang="en-IN"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SONY\Documents\School Work\Geography\Tibet Project\Pics\Tibet-kalpit.pdf - Adobe Reader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835696" y="0"/>
            <a:ext cx="5681265" cy="1131912"/>
          </a:xfrm>
        </p:spPr>
        <p:txBody>
          <a:bodyPr/>
          <a:lstStyle/>
          <a:p>
            <a:pPr fontAlgn="auto">
              <a:spcAft>
                <a:spcPts val="0"/>
              </a:spcAft>
              <a:defRPr/>
            </a:pPr>
            <a:r>
              <a:rPr lang="en-US" dirty="0" smtClean="0"/>
              <a:t>Business</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SONY\Documents\School Work\Geography\Tibet Project\Pics\Key findings for tibetan sweater-sellers across In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2"/>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11560" y="0"/>
            <a:ext cx="7992888" cy="1131912"/>
          </a:xfrm>
        </p:spPr>
        <p:txBody>
          <a:bodyPr/>
          <a:lstStyle/>
          <a:p>
            <a:pPr fontAlgn="auto">
              <a:spcAft>
                <a:spcPts val="0"/>
              </a:spcAft>
              <a:defRPr/>
            </a:pPr>
            <a:r>
              <a:rPr lang="en-IN" dirty="0" smtClean="0"/>
              <a:t>Tibetan business across India</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XNwbClvQjfs/Tk_DvQjbN0I/AAAAAAAAc5Q/-20SU9vRLpI/s1600/tibet_map_complete.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403683">
            <a:off x="-1213990" y="2295647"/>
            <a:ext cx="11344407" cy="2218258"/>
          </a:xfrm>
        </p:spPr>
        <p:txBody>
          <a:bodyPr/>
          <a:lstStyle/>
          <a:p>
            <a:pPr algn="ctr" fontAlgn="auto">
              <a:spcAft>
                <a:spcPts val="0"/>
              </a:spcAft>
              <a:defRPr/>
            </a:pPr>
            <a:r>
              <a:rPr lang="en-US" dirty="0" smtClean="0">
                <a:hlinkClick r:id="rId3" action="ppaction://hlinkfile"/>
              </a:rPr>
              <a:t>Story of Manipat-Tibetan settlement in India</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12534">
            <a:off x="-1129485" y="2490061"/>
            <a:ext cx="11306306" cy="1477962"/>
          </a:xfrm>
        </p:spPr>
        <p:txBody>
          <a:bodyPr>
            <a:normAutofit/>
          </a:bodyPr>
          <a:lstStyle/>
          <a:p>
            <a:pPr algn="ctr" fontAlgn="auto">
              <a:spcAft>
                <a:spcPts val="0"/>
              </a:spcAft>
              <a:defRPr/>
            </a:pPr>
            <a:r>
              <a:rPr lang="en-US" dirty="0" smtClean="0">
                <a:hlinkClick r:id="rId3" action="ppaction://hlinkfile"/>
              </a:rPr>
              <a:t>Tibetans buying land Illegally in India</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287996"/>
              </p:ext>
            </p:extLst>
          </p:nvPr>
        </p:nvGraphicFramePr>
        <p:xfrm>
          <a:off x="1475656" y="1772816"/>
          <a:ext cx="6096000" cy="3566160"/>
        </p:xfrm>
        <a:graphic>
          <a:graphicData uri="http://schemas.openxmlformats.org/drawingml/2006/table">
            <a:tbl>
              <a:tblPr firstRow="1" bandRow="1">
                <a:tableStyleId>{2D5ABB26-0587-4C30-8999-92F81FD0307C}</a:tableStyleId>
              </a:tblPr>
              <a:tblGrid>
                <a:gridCol w="2111896"/>
                <a:gridCol w="3984104"/>
              </a:tblGrid>
              <a:tr h="370840">
                <a:tc gridSpan="2">
                  <a:txBody>
                    <a:bodyPr/>
                    <a:lstStyle/>
                    <a:p>
                      <a:pPr algn="ctr"/>
                      <a:r>
                        <a:rPr lang="en-US" sz="4000" dirty="0" smtClean="0"/>
                        <a:t>CONTRIBUTION</a:t>
                      </a:r>
                      <a:endParaRPr lang="en-IN" sz="4000" dirty="0">
                        <a:solidFill>
                          <a:srgbClr val="FFFF66"/>
                        </a:solidFill>
                      </a:endParaRPr>
                    </a:p>
                  </a:txBody>
                  <a:tcPr/>
                </a:tc>
                <a:tc hMerge="1">
                  <a:txBody>
                    <a:bodyPr/>
                    <a:lstStyle/>
                    <a:p>
                      <a:endParaRPr lang="en-IN" dirty="0"/>
                    </a:p>
                  </a:txBody>
                  <a:tcPr/>
                </a:tc>
              </a:tr>
              <a:tr h="370840">
                <a:tc>
                  <a:txBody>
                    <a:bodyPr/>
                    <a:lstStyle/>
                    <a:p>
                      <a:pPr algn="r"/>
                      <a:r>
                        <a:rPr lang="en-US" dirty="0" smtClean="0"/>
                        <a:t>Jneil</a:t>
                      </a:r>
                      <a:endParaRPr lang="en-IN" dirty="0"/>
                    </a:p>
                  </a:txBody>
                  <a:tcPr/>
                </a:tc>
                <a:tc>
                  <a:txBody>
                    <a:bodyPr/>
                    <a:lstStyle/>
                    <a:p>
                      <a:r>
                        <a:rPr lang="en-US" dirty="0" smtClean="0"/>
                        <a:t>Introduction</a:t>
                      </a:r>
                      <a:endParaRPr lang="en-IN" dirty="0"/>
                    </a:p>
                  </a:txBody>
                  <a:tcPr/>
                </a:tc>
              </a:tr>
              <a:tr h="370840">
                <a:tc>
                  <a:txBody>
                    <a:bodyPr/>
                    <a:lstStyle/>
                    <a:p>
                      <a:pPr algn="r"/>
                      <a:r>
                        <a:rPr lang="en-US" dirty="0" smtClean="0"/>
                        <a:t>Jheel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When &amp; Why did Tibetans come?</a:t>
                      </a:r>
                    </a:p>
                  </a:txBody>
                  <a:tcPr/>
                </a:tc>
              </a:tr>
              <a:tr h="370840">
                <a:tc>
                  <a:txBody>
                    <a:bodyPr/>
                    <a:lstStyle/>
                    <a:p>
                      <a:pPr algn="r"/>
                      <a:r>
                        <a:rPr lang="en-US" dirty="0" smtClean="0"/>
                        <a:t>Dhruvin</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Occupation Research and Photos and videos</a:t>
                      </a:r>
                    </a:p>
                  </a:txBody>
                  <a:tcPr/>
                </a:tc>
              </a:tr>
              <a:tr h="370840">
                <a:tc>
                  <a:txBody>
                    <a:bodyPr/>
                    <a:lstStyle/>
                    <a:p>
                      <a:pPr algn="r"/>
                      <a:r>
                        <a:rPr lang="en-US" dirty="0" smtClean="0"/>
                        <a:t>Kalpit</a:t>
                      </a:r>
                      <a:endParaRPr lang="en-IN" dirty="0"/>
                    </a:p>
                  </a:txBody>
                  <a:tcPr/>
                </a:tc>
                <a:tc>
                  <a:txBody>
                    <a:bodyPr/>
                    <a:lstStyle/>
                    <a:p>
                      <a:pPr fontAlgn="auto">
                        <a:spcAft>
                          <a:spcPts val="0"/>
                        </a:spcAft>
                        <a:defRPr/>
                      </a:pPr>
                      <a:r>
                        <a:rPr lang="en-US" sz="1800" dirty="0" smtClean="0"/>
                        <a:t>Limitations to Tibetans</a:t>
                      </a:r>
                    </a:p>
                  </a:txBody>
                  <a:tcPr/>
                </a:tc>
              </a:tr>
              <a:tr h="370840">
                <a:tc>
                  <a:txBody>
                    <a:bodyPr/>
                    <a:lstStyle/>
                    <a:p>
                      <a:pPr algn="r"/>
                      <a:r>
                        <a:rPr lang="en-US" dirty="0" smtClean="0"/>
                        <a:t>Vatsal</a:t>
                      </a:r>
                      <a:endParaRPr lang="en-IN" dirty="0"/>
                    </a:p>
                  </a:txBody>
                  <a:tcPr/>
                </a:tc>
                <a:tc>
                  <a:txBody>
                    <a:bodyPr/>
                    <a:lstStyle/>
                    <a:p>
                      <a:r>
                        <a:rPr lang="en-US" dirty="0" smtClean="0"/>
                        <a:t>Statistics</a:t>
                      </a:r>
                      <a:endParaRPr lang="en-IN" dirty="0"/>
                    </a:p>
                  </a:txBody>
                  <a:tcPr/>
                </a:tc>
              </a:tr>
              <a:tr h="370840">
                <a:tc>
                  <a:txBody>
                    <a:bodyPr/>
                    <a:lstStyle/>
                    <a:p>
                      <a:pPr algn="r"/>
                      <a:r>
                        <a:rPr lang="en-US" dirty="0" smtClean="0"/>
                        <a:t>Jigar</a:t>
                      </a:r>
                      <a:endParaRPr lang="en-IN" dirty="0"/>
                    </a:p>
                  </a:txBody>
                  <a:tcPr/>
                </a:tc>
                <a:tc>
                  <a:txBody>
                    <a:bodyPr/>
                    <a:lstStyle/>
                    <a:p>
                      <a:r>
                        <a:rPr lang="en-US" sz="1800" dirty="0" smtClean="0"/>
                        <a:t>Internal Conflicts</a:t>
                      </a:r>
                      <a:endParaRPr lang="en-IN" dirty="0"/>
                    </a:p>
                  </a:txBody>
                  <a:tcPr/>
                </a:tc>
              </a:tr>
              <a:tr h="370840">
                <a:tc>
                  <a:txBody>
                    <a:bodyPr/>
                    <a:lstStyle/>
                    <a:p>
                      <a:pPr algn="r"/>
                      <a:r>
                        <a:rPr lang="en-US" dirty="0" smtClean="0"/>
                        <a:t>Mihir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Socio – Economic Conditions </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extLst>
              <a:ext uri="{BEBA8EAE-BF5A-486C-A8C5-ECC9F3942E4B}">
                <a14:imgProps xmlns:a14="http://schemas.microsoft.com/office/drawing/2010/main">
                  <a14:imgLayer r:embed="rId3">
                    <a14:imgEffect>
                      <a14:artisticGlowDiffused/>
                    </a14:imgEffect>
                  </a14:imgLayer>
                </a14:imgProps>
              </a:ext>
            </a:extLst>
          </a:blip>
          <a:srcRect/>
          <a:stretch>
            <a:fillRect l="-15000" t="29000" r="-6500" b="29000"/>
          </a:stretch>
        </a:blipFill>
        <a:effectLst/>
      </p:bgPr>
    </p:bg>
    <p:spTree>
      <p:nvGrpSpPr>
        <p:cNvPr id="1" name=""/>
        <p:cNvGrpSpPr/>
        <p:nvPr/>
      </p:nvGrpSpPr>
      <p:grpSpPr>
        <a:xfrm>
          <a:off x="0" y="0"/>
          <a:ext cx="0" cy="0"/>
          <a:chOff x="0" y="0"/>
          <a:chExt cx="0" cy="0"/>
        </a:xfrm>
      </p:grpSpPr>
      <p:sp>
        <p:nvSpPr>
          <p:cNvPr id="4" name="Rectangle 3"/>
          <p:cNvSpPr/>
          <p:nvPr/>
        </p:nvSpPr>
        <p:spPr>
          <a:xfrm>
            <a:off x="-108520" y="-171400"/>
            <a:ext cx="9324000" cy="7200800"/>
          </a:xfrm>
          <a:prstGeom prst="rect">
            <a:avLst/>
          </a:prstGeom>
          <a:noFill/>
          <a:ln w="457200">
            <a:solidFill>
              <a:srgbClr val="FFC000">
                <a:alpha val="90000"/>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 name="Rectangle 1"/>
          <p:cNvSpPr/>
          <p:nvPr/>
        </p:nvSpPr>
        <p:spPr>
          <a:xfrm>
            <a:off x="-108520" y="260648"/>
            <a:ext cx="9433048"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cmpd="thickThin">
                  <a:prstDash val="solid"/>
                </a:ln>
                <a:solidFill>
                  <a:schemeClr val="accent1"/>
                </a:solidFill>
                <a:effectLst>
                  <a:reflection dist="698500" dir="5400000" sy="-100000" algn="bl" rotWithShape="0"/>
                </a:effectLst>
              </a:rPr>
              <a:t>Thank</a:t>
            </a:r>
            <a:r>
              <a:rPr lang="en-US" sz="9600" b="1" cap="all" spc="0" dirty="0" smtClean="0">
                <a:ln/>
                <a:solidFill>
                  <a:schemeClr val="accent1"/>
                </a:solidFill>
                <a:effectLst>
                  <a:outerShdw blurRad="19685" dist="12700" dir="5400000" algn="tl" rotWithShape="0">
                    <a:schemeClr val="accent1">
                      <a:satMod val="130000"/>
                      <a:alpha val="60000"/>
                    </a:schemeClr>
                  </a:outerShdw>
                  <a:reflection dist="698500" dir="5400000" sy="-100000" algn="bl" rotWithShape="0"/>
                </a:effectLst>
              </a:rPr>
              <a:t> You</a:t>
            </a:r>
            <a:endParaRPr lang="en-US" sz="9600" b="1" cap="all" spc="0" dirty="0">
              <a:ln/>
              <a:solidFill>
                <a:schemeClr val="accent1"/>
              </a:solidFill>
              <a:effectLst>
                <a:outerShdw blurRad="19685" dist="12700" dir="5400000" algn="tl" rotWithShape="0">
                  <a:schemeClr val="accent1">
                    <a:satMod val="130000"/>
                    <a:alpha val="60000"/>
                  </a:schemeClr>
                </a:outerShdw>
                <a:reflection dist="698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1368" y="116632"/>
            <a:ext cx="5681265" cy="1347936"/>
          </a:xfrm>
        </p:spPr>
        <p:txBody>
          <a:bodyPr/>
          <a:lstStyle/>
          <a:p>
            <a:pPr algn="ctr" fontAlgn="auto">
              <a:spcAft>
                <a:spcPts val="0"/>
              </a:spcAft>
              <a:defRPr/>
            </a:pPr>
            <a:r>
              <a:rPr lang="en-US" dirty="0" smtClean="0"/>
              <a:t>Introduction</a:t>
            </a:r>
            <a:endParaRPr lang="en-IN" dirty="0"/>
          </a:p>
        </p:txBody>
      </p:sp>
      <p:sp>
        <p:nvSpPr>
          <p:cNvPr id="5" name="Content Placeholder 2"/>
          <p:cNvSpPr>
            <a:spLocks noGrp="1"/>
          </p:cNvSpPr>
          <p:nvPr>
            <p:ph idx="1"/>
          </p:nvPr>
        </p:nvSpPr>
        <p:spPr>
          <a:xfrm>
            <a:off x="395536" y="1556792"/>
            <a:ext cx="8208912" cy="5040560"/>
          </a:xfrm>
        </p:spPr>
        <p:txBody>
          <a:bodyPr>
            <a:noAutofit/>
          </a:bodyPr>
          <a:lstStyle/>
          <a:p>
            <a:pPr fontAlgn="auto">
              <a:spcAft>
                <a:spcPts val="0"/>
              </a:spcAft>
              <a:buFontTx/>
              <a:buNone/>
              <a:defRPr/>
            </a:pPr>
            <a:r>
              <a:rPr lang="en-US" sz="2000" dirty="0" smtClean="0"/>
              <a:t>     Tibetans started coming to India in 1957. They initially got legal registration to come into India and stay. Tibetans had many reasons to come into India such as education, job opportunities, lack of freedom etc.</a:t>
            </a:r>
            <a:r>
              <a:rPr lang="en-IN" sz="2000" dirty="0" smtClean="0"/>
              <a:t> Tibetans came by crossing the Himalayan range into India and settled into 57 settlements. They started doing many kinds of jobs which were low paid and weren’t requiring a lot of skill. Then later on Indians and Tibetans started to have problems.  </a:t>
            </a:r>
          </a:p>
        </p:txBody>
      </p:sp>
      <p:pic>
        <p:nvPicPr>
          <p:cNvPr id="8196" name="Picture 2" descr="http://www.tcoletribalrugs.com/resources/photos-old/tibet-pics-html/DalaiLamaIn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992362"/>
            <a:ext cx="381635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Why Tibetans came to India?</a:t>
            </a:r>
            <a:endParaRPr lang="en-IN" dirty="0"/>
          </a:p>
        </p:txBody>
      </p:sp>
      <p:sp>
        <p:nvSpPr>
          <p:cNvPr id="4" name="Content Placeholder 2"/>
          <p:cNvSpPr>
            <a:spLocks noGrp="1"/>
          </p:cNvSpPr>
          <p:nvPr>
            <p:ph idx="1"/>
          </p:nvPr>
        </p:nvSpPr>
        <p:spPr>
          <a:xfrm>
            <a:off x="899592" y="1913384"/>
            <a:ext cx="7560840" cy="4323928"/>
          </a:xfrm>
        </p:spPr>
        <p:txBody>
          <a:bodyPr/>
          <a:lstStyle/>
          <a:p>
            <a:pPr marL="457200" indent="-457200" fontAlgn="auto">
              <a:spcAft>
                <a:spcPts val="0"/>
              </a:spcAft>
              <a:buFont typeface="+mj-lt"/>
              <a:buAutoNum type="arabicPeriod"/>
              <a:defRPr/>
            </a:pPr>
            <a:r>
              <a:rPr lang="en-US" dirty="0" smtClean="0"/>
              <a:t>China’s Invasion into Tibet</a:t>
            </a:r>
          </a:p>
          <a:p>
            <a:pPr marL="457200" indent="-457200" fontAlgn="auto">
              <a:spcAft>
                <a:spcPts val="0"/>
              </a:spcAft>
              <a:buFont typeface="+mj-lt"/>
              <a:buAutoNum type="arabicPeriod"/>
              <a:defRPr/>
            </a:pPr>
            <a:r>
              <a:rPr lang="en-US" dirty="0" smtClean="0"/>
              <a:t>Job opportunities</a:t>
            </a:r>
          </a:p>
          <a:p>
            <a:pPr marL="457200" indent="-457200" fontAlgn="auto">
              <a:spcAft>
                <a:spcPts val="0"/>
              </a:spcAft>
              <a:buFont typeface="+mj-lt"/>
              <a:buAutoNum type="arabicPeriod"/>
              <a:defRPr/>
            </a:pPr>
            <a:r>
              <a:rPr lang="en-US" dirty="0" smtClean="0"/>
              <a:t>Education</a:t>
            </a:r>
          </a:p>
          <a:p>
            <a:pPr marL="457200" indent="-457200" fontAlgn="auto">
              <a:spcAft>
                <a:spcPts val="0"/>
              </a:spcAft>
              <a:buFont typeface="+mj-lt"/>
              <a:buAutoNum type="arabicPeriod"/>
              <a:defRPr/>
            </a:pPr>
            <a:r>
              <a:rPr lang="en-US" dirty="0" smtClean="0"/>
              <a:t>Religious freedom and education</a:t>
            </a:r>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IN" dirty="0"/>
          </a:p>
        </p:txBody>
      </p:sp>
      <p:pic>
        <p:nvPicPr>
          <p:cNvPr id="9220" name="Picture 2" descr="http://s2.hubimg.com/u/4148849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46585"/>
            <a:ext cx="3419872" cy="26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IN" dirty="0" smtClean="0"/>
              <a:t>When Tibetans came to India? </a:t>
            </a:r>
            <a:endParaRPr lang="en-IN" dirty="0"/>
          </a:p>
        </p:txBody>
      </p:sp>
      <p:sp>
        <p:nvSpPr>
          <p:cNvPr id="3" name="Content Placeholder 2"/>
          <p:cNvSpPr>
            <a:spLocks noGrp="1"/>
          </p:cNvSpPr>
          <p:nvPr>
            <p:ph idx="1"/>
          </p:nvPr>
        </p:nvSpPr>
        <p:spPr>
          <a:xfrm>
            <a:off x="899592" y="1913384"/>
            <a:ext cx="7560840" cy="4323928"/>
          </a:xfrm>
        </p:spPr>
        <p:txBody>
          <a:bodyPr>
            <a:normAutofit/>
          </a:bodyPr>
          <a:lstStyle/>
          <a:p>
            <a:pPr marL="36576" indent="0" fontAlgn="auto">
              <a:spcAft>
                <a:spcPts val="0"/>
              </a:spcAft>
              <a:buNone/>
              <a:defRPr/>
            </a:pPr>
            <a:r>
              <a:rPr lang="en-US" sz="3500" b="1" dirty="0" smtClean="0"/>
              <a:t>First Wave</a:t>
            </a:r>
            <a:endParaRPr lang="en-IN" sz="3500" b="1" dirty="0" smtClean="0"/>
          </a:p>
          <a:p>
            <a:pPr fontAlgn="auto">
              <a:spcAft>
                <a:spcPts val="0"/>
              </a:spcAft>
              <a:defRPr/>
            </a:pPr>
            <a:r>
              <a:rPr lang="en-IN" sz="2200" dirty="0" smtClean="0"/>
              <a:t>During the 1959 Tibetan uprising, the 14th Dalai Lama and some of his government fled to India.  Initially 80,000 Tibetans migrated to India</a:t>
            </a:r>
          </a:p>
          <a:p>
            <a:pPr fontAlgn="auto">
              <a:spcAft>
                <a:spcPts val="0"/>
              </a:spcAft>
              <a:defRPr/>
            </a:pPr>
            <a:r>
              <a:rPr lang="en-IN" sz="2200" dirty="0" smtClean="0"/>
              <a:t>Tibetans followed the Dalai Lama to India through the Himalayas.</a:t>
            </a:r>
          </a:p>
          <a:p>
            <a:pPr fontAlgn="auto">
              <a:spcAft>
                <a:spcPts val="0"/>
              </a:spcAft>
              <a:defRPr/>
            </a:pPr>
            <a:r>
              <a:rPr lang="en-IN" sz="2200" dirty="0" smtClean="0"/>
              <a:t>Continued flights, estimated in the numbers of 1,000 to 2,500 per annum, increased these numbers from 80,000 to 100,000 and still increasing.</a:t>
            </a:r>
          </a:p>
          <a:p>
            <a:pPr fontAlgn="auto">
              <a:spcAft>
                <a:spcPts val="0"/>
              </a:spcAft>
              <a:defRPr/>
            </a:pPr>
            <a:endParaRPr lang="en-IN" sz="19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Second Wave…..</a:t>
            </a:r>
            <a:endParaRPr lang="en-IN" dirty="0"/>
          </a:p>
        </p:txBody>
      </p:sp>
      <p:sp>
        <p:nvSpPr>
          <p:cNvPr id="5" name="Content Placeholder 2"/>
          <p:cNvSpPr>
            <a:spLocks noGrp="1"/>
          </p:cNvSpPr>
          <p:nvPr>
            <p:ph idx="1"/>
          </p:nvPr>
        </p:nvSpPr>
        <p:spPr>
          <a:xfrm>
            <a:off x="899592" y="1913384"/>
            <a:ext cx="7560840" cy="4323928"/>
          </a:xfrm>
        </p:spPr>
        <p:txBody>
          <a:bodyPr>
            <a:normAutofit fontScale="77500" lnSpcReduction="20000"/>
          </a:bodyPr>
          <a:lstStyle/>
          <a:p>
            <a:pPr fontAlgn="auto">
              <a:spcAft>
                <a:spcPts val="0"/>
              </a:spcAft>
              <a:defRPr/>
            </a:pPr>
            <a:r>
              <a:rPr lang="en-IN" dirty="0" smtClean="0"/>
              <a:t>After the opening of Tibet in the 1980s to trade and tourism, a second Tibetan wave of exile took place due to increasing political repression. 25,000 came to India in 10 years. </a:t>
            </a:r>
          </a:p>
          <a:p>
            <a:pPr fontAlgn="auto">
              <a:spcAft>
                <a:spcPts val="0"/>
              </a:spcAft>
              <a:defRPr/>
            </a:pPr>
            <a:r>
              <a:rPr lang="en-IN" dirty="0" smtClean="0"/>
              <a:t>Tibetans joined and increased by 18% their exiled community in India. </a:t>
            </a:r>
          </a:p>
          <a:p>
            <a:pPr fontAlgn="auto">
              <a:spcAft>
                <a:spcPts val="0"/>
              </a:spcAft>
              <a:defRPr/>
            </a:pPr>
            <a:r>
              <a:rPr lang="en-IN" dirty="0" smtClean="0"/>
              <a:t>From 1980 to November 2009, 87,096 Tibetans arrived in India and registered at the Dharamsala reception centre, whereas 46,620 returned to Tibet after a pilgrimage in 1959 in India.</a:t>
            </a:r>
          </a:p>
          <a:p>
            <a:pPr fontAlgn="auto">
              <a:spcAft>
                <a:spcPts val="0"/>
              </a:spcAft>
              <a:defRPr/>
            </a:pPr>
            <a:r>
              <a:rPr lang="en-IN" dirty="0" smtClean="0"/>
              <a:t>Most of those staying are children to attend Tibetan Children's Villages school. </a:t>
            </a:r>
          </a:p>
          <a:p>
            <a:pPr fontAlgn="auto">
              <a:spcAft>
                <a:spcPts val="0"/>
              </a:spcAft>
              <a:defRPr/>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Present Immigration</a:t>
            </a:r>
            <a:endParaRPr lang="en-IN" dirty="0"/>
          </a:p>
        </p:txBody>
      </p:sp>
      <p:sp>
        <p:nvSpPr>
          <p:cNvPr id="4" name="Content Placeholder 2"/>
          <p:cNvSpPr>
            <a:spLocks noGrp="1"/>
          </p:cNvSpPr>
          <p:nvPr>
            <p:ph idx="1"/>
          </p:nvPr>
        </p:nvSpPr>
        <p:spPr>
          <a:xfrm>
            <a:off x="899592" y="1913384"/>
            <a:ext cx="7560840" cy="4323928"/>
          </a:xfrm>
        </p:spPr>
        <p:txBody>
          <a:bodyPr>
            <a:normAutofit fontScale="92500" lnSpcReduction="10000"/>
          </a:bodyPr>
          <a:lstStyle/>
          <a:p>
            <a:pPr fontAlgn="auto">
              <a:spcAft>
                <a:spcPts val="0"/>
              </a:spcAft>
              <a:defRPr/>
            </a:pPr>
            <a:r>
              <a:rPr lang="en-IN" dirty="0" smtClean="0"/>
              <a:t>A 2008 documentary directed by Richard Martini claimed that 3,000–4,500 Tibetans arrive at Dharamsala every year. </a:t>
            </a:r>
          </a:p>
          <a:p>
            <a:pPr fontAlgn="auto">
              <a:spcAft>
                <a:spcPts val="0"/>
              </a:spcAft>
              <a:defRPr/>
            </a:pPr>
            <a:r>
              <a:rPr lang="en-IN" dirty="0" smtClean="0"/>
              <a:t>Most new immigrants are children who are sent to Tibetan cultural schools, sometimes with the tacit approval of the Chinese government. </a:t>
            </a:r>
          </a:p>
          <a:p>
            <a:pPr fontAlgn="auto">
              <a:spcAft>
                <a:spcPts val="0"/>
              </a:spcAft>
              <a:defRPr/>
            </a:pPr>
            <a:r>
              <a:rPr lang="en-IN" dirty="0" smtClean="0"/>
              <a:t>Many political activists, including monks, have also crossed over through Nepal to India. </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 y="0"/>
            <a:ext cx="91549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ONY\Documents\School Work\Geography\Tibet Project\Pics\Tibet-kalpit.pdf - Adobe Reader_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530" l="9946" r="86512">
                        <a14:foregroundMark x1="63760" y1="42053" x2="63760" y2="42053"/>
                        <a14:foregroundMark x1="63351" y1="40728" x2="63351" y2="40728"/>
                        <a14:foregroundMark x1="63351" y1="39901" x2="63351" y2="39901"/>
                        <a14:foregroundMark x1="63488" y1="39238" x2="63488" y2="39238"/>
                        <a14:foregroundMark x1="63896" y1="38742" x2="63896" y2="38742"/>
                        <a14:foregroundMark x1="64305" y1="37914" x2="64305" y2="37914"/>
                        <a14:foregroundMark x1="72207" y1="48841" x2="72207" y2="48841"/>
                        <a14:foregroundMark x1="70708" y1="48841" x2="70708" y2="48841"/>
                        <a14:foregroundMark x1="70572" y1="50166" x2="70572" y2="50166"/>
                        <a14:foregroundMark x1="48229" y1="75331" x2="48365" y2="84768"/>
                        <a14:foregroundMark x1="48365" y1="85099" x2="48365" y2="85099"/>
                        <a14:foregroundMark x1="48501" y1="84437" x2="74523" y2="83775"/>
                        <a14:foregroundMark x1="74387" y1="83940" x2="73978" y2="73841"/>
                        <a14:foregroundMark x1="48365" y1="74834" x2="74114" y2="73675"/>
                        <a14:foregroundMark x1="38147" y1="25331" x2="38147" y2="25331"/>
                        <a14:foregroundMark x1="36240" y1="24172" x2="36240" y2="24172"/>
                        <a14:foregroundMark x1="34741" y1="22185" x2="34741" y2="22185"/>
                        <a14:foregroundMark x1="35831" y1="18377" x2="35831" y2="18377"/>
                        <a14:backgroundMark x1="74251" y1="55629" x2="74251" y2="55629"/>
                        <a14:backgroundMark x1="73025" y1="54305" x2="73025" y2="54305"/>
                        <a14:backgroundMark x1="72616" y1="52152" x2="72616" y2="52152"/>
                        <a14:backgroundMark x1="71253" y1="52980" x2="71253" y2="52980"/>
                        <a14:backgroundMark x1="69482" y1="51490" x2="69482" y2="51490"/>
                        <a14:backgroundMark x1="67439" y1="47848" x2="67439" y2="47848"/>
                        <a14:backgroundMark x1="61989" y1="60099" x2="61989" y2="60099"/>
                        <a14:backgroundMark x1="59401" y1="63576" x2="59401" y2="63576"/>
                        <a14:backgroundMark x1="56948" y1="66060" x2="56948" y2="66060"/>
                        <a14:backgroundMark x1="53134" y1="69205" x2="53134" y2="69205"/>
                        <a14:backgroundMark x1="51907" y1="72020" x2="51907" y2="72020"/>
                        <a14:backgroundMark x1="52180" y1="74503" x2="52180" y2="74503"/>
                        <a14:backgroundMark x1="56267" y1="73510" x2="56267" y2="73510"/>
                        <a14:backgroundMark x1="61989" y1="70199" x2="61989" y2="70199"/>
                        <a14:backgroundMark x1="65259" y1="73013" x2="65259" y2="73013"/>
                        <a14:backgroundMark x1="57902" y1="71026" x2="57902" y2="71026"/>
                        <a14:backgroundMark x1="51226" y1="73013" x2="51226" y2="73013"/>
                        <a14:backgroundMark x1="49864" y1="73675" x2="49864" y2="73675"/>
                        <a14:backgroundMark x1="48638" y1="74338" x2="48638" y2="74338"/>
                        <a14:backgroundMark x1="48093" y1="74503" x2="48093" y2="74503"/>
                        <a14:backgroundMark x1="47684" y1="75993" x2="47684" y2="75993"/>
                        <a14:backgroundMark x1="47275" y1="77815" x2="47275" y2="77815"/>
                        <a14:backgroundMark x1="47275" y1="80629" x2="47275" y2="80629"/>
                        <a14:backgroundMark x1="47820" y1="82119" x2="47820" y2="82119"/>
                        <a14:backgroundMark x1="46458" y1="84272" x2="46458" y2="84272"/>
                        <a14:backgroundMark x1="48093" y1="78642" x2="48093" y2="78642"/>
                        <a14:backgroundMark x1="47820" y1="75828" x2="47820" y2="75828"/>
                        <a14:backgroundMark x1="47956" y1="76325" x2="47956" y2="76325"/>
                        <a14:backgroundMark x1="47956" y1="76656" x2="47956" y2="76656"/>
                        <a14:backgroundMark x1="47820" y1="77980" x2="47820" y2="77980"/>
                        <a14:backgroundMark x1="47820" y1="78477" x2="47820" y2="78477"/>
                        <a14:backgroundMark x1="47820" y1="80464" x2="47820" y2="80464"/>
                        <a14:backgroundMark x1="47956" y1="82450" x2="47956" y2="82450"/>
                      </a14:backgroundRemoval>
                    </a14:imgEffect>
                  </a14:imgLayer>
                </a14:imgProps>
              </a:ext>
              <a:ext uri="{28A0092B-C50C-407E-A947-70E740481C1C}">
                <a14:useLocalDpi xmlns:a14="http://schemas.microsoft.com/office/drawing/2010/main" val="0"/>
              </a:ext>
            </a:extLst>
          </a:blip>
          <a:srcRect/>
          <a:stretch>
            <a:fillRect/>
          </a:stretch>
        </p:blipFill>
        <p:spPr bwMode="auto">
          <a:xfrm>
            <a:off x="-632944" y="-891480"/>
            <a:ext cx="10679432" cy="79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Custom 1">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5A8ECB"/>
      </a:hlink>
      <a:folHlink>
        <a:srgbClr val="5A8ECB"/>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7.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8.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19.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9.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Technic</Template>
  <TotalTime>1021</TotalTime>
  <Words>636</Words>
  <Application>Microsoft Office PowerPoint</Application>
  <PresentationFormat>On-screen Show (4:3)</PresentationFormat>
  <Paragraphs>70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Tibetans in India</vt:lpstr>
      <vt:lpstr>PowerPoint Presentation</vt:lpstr>
      <vt:lpstr>Introduction</vt:lpstr>
      <vt:lpstr>Why Tibetans came to India?</vt:lpstr>
      <vt:lpstr>When Tibetans came to India? </vt:lpstr>
      <vt:lpstr>Second Wave…..</vt:lpstr>
      <vt:lpstr>Present Immigration</vt:lpstr>
      <vt:lpstr>PowerPoint Presentation</vt:lpstr>
      <vt:lpstr>PowerPoint Presentation</vt:lpstr>
      <vt:lpstr>Occupation</vt:lpstr>
      <vt:lpstr>Socio – Economic Conditions</vt:lpstr>
      <vt:lpstr>Limitations to Tibet Diaspora</vt:lpstr>
      <vt:lpstr>Conflicts</vt:lpstr>
      <vt:lpstr>Statistics</vt:lpstr>
      <vt:lpstr>PowerPoint Presentation</vt:lpstr>
      <vt:lpstr>PowerPoint Presentation</vt:lpstr>
      <vt:lpstr>PowerPoint Presentation</vt:lpstr>
      <vt:lpstr>Business</vt:lpstr>
      <vt:lpstr>Tibetan business across India</vt:lpstr>
      <vt:lpstr>Story of Manipat-Tibetan settlement in India</vt:lpstr>
      <vt:lpstr>Tibetans buying land Illegally in India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Tibetans in India</dc:title>
  <dc:creator>Vatsal</dc:creator>
  <cp:lastModifiedBy>Dhruvin</cp:lastModifiedBy>
  <cp:revision>83</cp:revision>
  <dcterms:created xsi:type="dcterms:W3CDTF">2012-02-13T03:38:28Z</dcterms:created>
  <dcterms:modified xsi:type="dcterms:W3CDTF">2012-02-21T04:09:52Z</dcterms:modified>
</cp:coreProperties>
</file>