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76" r:id="rId2"/>
    <p:sldId id="256" r:id="rId3"/>
    <p:sldId id="257" r:id="rId4"/>
    <p:sldId id="258" r:id="rId5"/>
    <p:sldId id="259" r:id="rId6"/>
    <p:sldId id="260" r:id="rId7"/>
    <p:sldId id="261" r:id="rId8"/>
    <p:sldId id="262" r:id="rId9"/>
    <p:sldId id="277" r:id="rId10"/>
    <p:sldId id="264" r:id="rId11"/>
    <p:sldId id="270" r:id="rId12"/>
    <p:sldId id="271" r:id="rId13"/>
    <p:sldId id="272" r:id="rId14"/>
    <p:sldId id="283" r:id="rId15"/>
    <p:sldId id="273" r:id="rId16"/>
    <p:sldId id="274" r:id="rId17"/>
    <p:sldId id="275" r:id="rId18"/>
    <p:sldId id="278" r:id="rId19"/>
    <p:sldId id="280" r:id="rId20"/>
    <p:sldId id="281" r:id="rId21"/>
    <p:sldId id="282"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E1B3F1-2457-4114-86C5-314BDD71557F}" type="datetimeFigureOut">
              <a:rPr lang="en-IN" smtClean="0"/>
              <a:pPr/>
              <a:t>23-07-2012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7E1FE-9BD7-41F3-84CD-5D80338446C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9910D6-6FF6-46DD-BAC2-3BC262857F97}" type="datetime1">
              <a:rPr lang="en-US" smtClean="0"/>
              <a:pPr/>
              <a:t>23-07-2012</a:t>
            </a:fld>
            <a:endParaRPr lang="en-US"/>
          </a:p>
        </p:txBody>
      </p:sp>
      <p:sp>
        <p:nvSpPr>
          <p:cNvPr id="5" name="Footer Placeholder 4"/>
          <p:cNvSpPr>
            <a:spLocks noGrp="1"/>
          </p:cNvSpPr>
          <p:nvPr>
            <p:ph type="ftr" sz="quarter" idx="11"/>
          </p:nvPr>
        </p:nvSpPr>
        <p:spPr/>
        <p:txBody>
          <a:bodyPr/>
          <a:lstStyle/>
          <a:p>
            <a:r>
              <a:rPr lang="en-US" dirty="0" smtClean="0"/>
              <a:t>Presentation By Bhoomi, Kamakshi, Swaraj and Dhruvin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7B5AE-E745-4A2B-AD6C-BFF5804748C3}" type="datetime1">
              <a:rPr lang="en-US" smtClean="0"/>
              <a:pPr/>
              <a:t>23-07-2012</a:t>
            </a:fld>
            <a:endParaRPr lang="en-US"/>
          </a:p>
        </p:txBody>
      </p:sp>
      <p:sp>
        <p:nvSpPr>
          <p:cNvPr id="5" name="Footer Placeholder 4"/>
          <p:cNvSpPr>
            <a:spLocks noGrp="1"/>
          </p:cNvSpPr>
          <p:nvPr>
            <p:ph type="ftr" sz="quarter" idx="11"/>
          </p:nvPr>
        </p:nvSpPr>
        <p:spPr/>
        <p:txBody>
          <a:bodyPr/>
          <a:lstStyle/>
          <a:p>
            <a:r>
              <a:rPr lang="en-US" dirty="0" smtClean="0"/>
              <a:t>Presentation By Bhoomi, Kamakshi, Swaraj and Dhruvin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76807-C10E-4BDE-A3BA-B6805C310EAB}" type="datetime1">
              <a:rPr lang="en-US" smtClean="0"/>
              <a:pPr/>
              <a:t>23-07-2012</a:t>
            </a:fld>
            <a:endParaRPr lang="en-US"/>
          </a:p>
        </p:txBody>
      </p:sp>
      <p:sp>
        <p:nvSpPr>
          <p:cNvPr id="5" name="Footer Placeholder 4"/>
          <p:cNvSpPr>
            <a:spLocks noGrp="1"/>
          </p:cNvSpPr>
          <p:nvPr>
            <p:ph type="ftr" sz="quarter" idx="11"/>
          </p:nvPr>
        </p:nvSpPr>
        <p:spPr/>
        <p:txBody>
          <a:bodyPr/>
          <a:lstStyle/>
          <a:p>
            <a:r>
              <a:rPr lang="en-US" dirty="0" smtClean="0"/>
              <a:t>Presentation By Bhoomi, Kamakshi, Swaraj and Dhruvin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1524000" y="6324600"/>
            <a:ext cx="3733800" cy="365125"/>
          </a:xfrm>
        </p:spPr>
        <p:txBody>
          <a:bodyPr/>
          <a:lstStyle>
            <a:lvl1pPr>
              <a:defRPr b="1">
                <a:solidFill>
                  <a:schemeClr val="tx1"/>
                </a:solidFill>
              </a:defRPr>
            </a:lvl1pPr>
          </a:lstStyle>
          <a:p>
            <a:r>
              <a:rPr lang="en-US" dirty="0" smtClean="0"/>
              <a:t>Presentation By Bhoomi, Kamakshi, Swaraj and Dhruvin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5FA977-17DA-47C8-B288-D1B2DC3E7DDF}" type="datetime1">
              <a:rPr lang="en-US" smtClean="0"/>
              <a:pPr/>
              <a:t>23-07-2012</a:t>
            </a:fld>
            <a:endParaRPr lang="en-US"/>
          </a:p>
        </p:txBody>
      </p:sp>
      <p:sp>
        <p:nvSpPr>
          <p:cNvPr id="5" name="Footer Placeholder 4"/>
          <p:cNvSpPr>
            <a:spLocks noGrp="1"/>
          </p:cNvSpPr>
          <p:nvPr>
            <p:ph type="ftr" sz="quarter" idx="11"/>
          </p:nvPr>
        </p:nvSpPr>
        <p:spPr/>
        <p:txBody>
          <a:bodyPr/>
          <a:lstStyle/>
          <a:p>
            <a:r>
              <a:rPr lang="en-US" dirty="0" smtClean="0"/>
              <a:t>Presentation By Bhoomi, Kamakshi, Swaraj and Dhruvin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820716-BB14-4E96-B98C-39AF2122BBD3}" type="datetime1">
              <a:rPr lang="en-US" smtClean="0"/>
              <a:pPr/>
              <a:t>23-07-2012</a:t>
            </a:fld>
            <a:endParaRPr lang="en-US"/>
          </a:p>
        </p:txBody>
      </p:sp>
      <p:sp>
        <p:nvSpPr>
          <p:cNvPr id="6" name="Footer Placeholder 5"/>
          <p:cNvSpPr>
            <a:spLocks noGrp="1"/>
          </p:cNvSpPr>
          <p:nvPr>
            <p:ph type="ftr" sz="quarter" idx="11"/>
          </p:nvPr>
        </p:nvSpPr>
        <p:spPr/>
        <p:txBody>
          <a:bodyPr/>
          <a:lstStyle/>
          <a:p>
            <a:r>
              <a:rPr lang="en-US" dirty="0" smtClean="0"/>
              <a:t>Presentation By Bhoomi, Kamakshi, Swaraj and Dhruvin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55233D-401F-4DBC-9FD0-0201669BCA22}" type="datetime1">
              <a:rPr lang="en-US" smtClean="0"/>
              <a:pPr/>
              <a:t>23-07-2012</a:t>
            </a:fld>
            <a:endParaRPr lang="en-US"/>
          </a:p>
        </p:txBody>
      </p:sp>
      <p:sp>
        <p:nvSpPr>
          <p:cNvPr id="8" name="Footer Placeholder 7"/>
          <p:cNvSpPr>
            <a:spLocks noGrp="1"/>
          </p:cNvSpPr>
          <p:nvPr>
            <p:ph type="ftr" sz="quarter" idx="11"/>
          </p:nvPr>
        </p:nvSpPr>
        <p:spPr/>
        <p:txBody>
          <a:bodyPr/>
          <a:lstStyle/>
          <a:p>
            <a:r>
              <a:rPr lang="en-US" dirty="0" smtClean="0"/>
              <a:t>Presentation By Bhoomi, Kamakshi, Swaraj and Dhruvin</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766FA4-A95C-4E56-93C7-BF088DCFCDBF}" type="datetime1">
              <a:rPr lang="en-US" smtClean="0"/>
              <a:pPr/>
              <a:t>23-07-2012</a:t>
            </a:fld>
            <a:endParaRPr lang="en-US"/>
          </a:p>
        </p:txBody>
      </p:sp>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E7711-FC3E-494E-A8FE-4215135A2BC0}" type="datetime1">
              <a:rPr lang="en-US" smtClean="0"/>
              <a:pPr/>
              <a:t>23-07-2012</a:t>
            </a:fld>
            <a:endParaRPr lang="en-US"/>
          </a:p>
        </p:txBody>
      </p:sp>
      <p:sp>
        <p:nvSpPr>
          <p:cNvPr id="3" name="Footer Placeholder 2"/>
          <p:cNvSpPr>
            <a:spLocks noGrp="1"/>
          </p:cNvSpPr>
          <p:nvPr>
            <p:ph type="ftr" sz="quarter" idx="11"/>
          </p:nvPr>
        </p:nvSpPr>
        <p:spPr/>
        <p:txBody>
          <a:bodyPr/>
          <a:lstStyle/>
          <a:p>
            <a:r>
              <a:rPr lang="en-US" dirty="0" smtClean="0"/>
              <a:t>Presentation By Bhoomi, Kamakshi, Swaraj and Dhruvin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CD3B1-FE6E-46A9-BE5A-9FC739B9B5C3}" type="datetime1">
              <a:rPr lang="en-US" smtClean="0"/>
              <a:pPr/>
              <a:t>23-07-2012</a:t>
            </a:fld>
            <a:endParaRPr lang="en-US"/>
          </a:p>
        </p:txBody>
      </p:sp>
      <p:sp>
        <p:nvSpPr>
          <p:cNvPr id="6" name="Footer Placeholder 5"/>
          <p:cNvSpPr>
            <a:spLocks noGrp="1"/>
          </p:cNvSpPr>
          <p:nvPr>
            <p:ph type="ftr" sz="quarter" idx="11"/>
          </p:nvPr>
        </p:nvSpPr>
        <p:spPr/>
        <p:txBody>
          <a:bodyPr/>
          <a:lstStyle/>
          <a:p>
            <a:r>
              <a:rPr lang="en-US" dirty="0" smtClean="0"/>
              <a:t>Presentation By Bhoomi, Kamakshi, Swaraj and Dhruvin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0A3BD-B88F-462F-A8AB-38BF7AEFFC65}" type="datetime1">
              <a:rPr lang="en-US" smtClean="0"/>
              <a:pPr/>
              <a:t>23-07-2012</a:t>
            </a:fld>
            <a:endParaRPr lang="en-US"/>
          </a:p>
        </p:txBody>
      </p:sp>
      <p:sp>
        <p:nvSpPr>
          <p:cNvPr id="6" name="Footer Placeholder 5"/>
          <p:cNvSpPr>
            <a:spLocks noGrp="1"/>
          </p:cNvSpPr>
          <p:nvPr>
            <p:ph type="ftr" sz="quarter" idx="11"/>
          </p:nvPr>
        </p:nvSpPr>
        <p:spPr/>
        <p:txBody>
          <a:bodyPr/>
          <a:lstStyle/>
          <a:p>
            <a:r>
              <a:rPr lang="en-US" dirty="0" smtClean="0"/>
              <a:t>Presentation By Bhoomi, Kamakshi, Swaraj and Dhruvin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1B727-B6A2-43BA-BBDC-DAFD006A25FE}" type="datetime1">
              <a:rPr lang="en-US" smtClean="0"/>
              <a:pPr/>
              <a:t>23-07-2012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Presentation By Bhoomi, Kamakshi, Swaraj and Dhruvin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1"/>
            <a:ext cx="7772400" cy="1066800"/>
          </a:xfrm>
        </p:spPr>
        <p:txBody>
          <a:bodyPr/>
          <a:lstStyle/>
          <a:p>
            <a:endParaRPr lang="en-IN" dirty="0"/>
          </a:p>
        </p:txBody>
      </p:sp>
      <p:sp>
        <p:nvSpPr>
          <p:cNvPr id="5" name="Subtitle 4"/>
          <p:cNvSpPr>
            <a:spLocks noGrp="1"/>
          </p:cNvSpPr>
          <p:nvPr>
            <p:ph type="subTitle" idx="1"/>
          </p:nvPr>
        </p:nvSpPr>
        <p:spPr>
          <a:xfrm>
            <a:off x="762000" y="1600200"/>
            <a:ext cx="7696200" cy="4648200"/>
          </a:xfrm>
        </p:spPr>
        <p:txBody>
          <a:bodyPr>
            <a:normAutofit fontScale="85000" lnSpcReduction="20000"/>
          </a:bodyPr>
          <a:lstStyle/>
          <a:p>
            <a:r>
              <a:rPr lang="en-IN" b="1" dirty="0" smtClean="0">
                <a:solidFill>
                  <a:schemeClr val="bg1"/>
                </a:solidFill>
              </a:rPr>
              <a:t>Effects at Work</a:t>
            </a:r>
            <a:endParaRPr lang="en-IN" dirty="0" smtClean="0">
              <a:solidFill>
                <a:schemeClr val="bg1"/>
              </a:solidFill>
            </a:endParaRPr>
          </a:p>
          <a:p>
            <a:pPr algn="l">
              <a:buFont typeface="Arial" pitchFamily="34" charset="0"/>
              <a:buChar char="•"/>
            </a:pPr>
            <a:r>
              <a:rPr lang="en-IN" dirty="0" smtClean="0">
                <a:solidFill>
                  <a:schemeClr val="tx1"/>
                </a:solidFill>
              </a:rPr>
              <a:t>Due to shame associated with obesity, obese employees are often viewed as lazy, less capable and lacking in self-discipline by their co-workers. </a:t>
            </a:r>
          </a:p>
          <a:p>
            <a:pPr algn="l">
              <a:buFont typeface="Arial" pitchFamily="34" charset="0"/>
              <a:buChar char="•"/>
            </a:pPr>
            <a:r>
              <a:rPr lang="en-IN" dirty="0" smtClean="0">
                <a:solidFill>
                  <a:schemeClr val="tx1"/>
                </a:solidFill>
              </a:rPr>
              <a:t>Discriminatory attitudes can negatively impact salary, promotions, and employment status for obese employees. </a:t>
            </a:r>
          </a:p>
          <a:p>
            <a:pPr algn="l">
              <a:buFont typeface="Arial" pitchFamily="34" charset="0"/>
              <a:buChar char="•"/>
            </a:pPr>
            <a:r>
              <a:rPr lang="en-IN" dirty="0" smtClean="0">
                <a:solidFill>
                  <a:schemeClr val="tx1"/>
                </a:solidFill>
              </a:rPr>
              <a:t>Finding a job can also be a difficult task for an obese individual. Studies show that obese applicants applying for job are less likely to be hired than thinner applicants, despite having identical job qualifications. </a:t>
            </a:r>
            <a:br>
              <a:rPr lang="en-IN" dirty="0" smtClean="0">
                <a:solidFill>
                  <a:schemeClr val="tx1"/>
                </a:solidFill>
              </a:rPr>
            </a:br>
            <a:endParaRPr lang="en-IN" dirty="0">
              <a:solidFill>
                <a:schemeClr val="tx1"/>
              </a:solidFill>
            </a:endParaRPr>
          </a:p>
        </p:txBody>
      </p:sp>
      <p:sp>
        <p:nvSpPr>
          <p:cNvPr id="6" name="Footer Placeholder 3"/>
          <p:cNvSpPr>
            <a:spLocks noGrp="1"/>
          </p:cNvSpPr>
          <p:nvPr>
            <p:ph type="ftr" sz="quarter" idx="11"/>
          </p:nvPr>
        </p:nvSpPr>
        <p:spPr>
          <a:xfrm>
            <a:off x="1524000" y="6324600"/>
            <a:ext cx="3733800" cy="365125"/>
          </a:xfrm>
        </p:spPr>
        <p:txBody>
          <a:bodyPr/>
          <a:lstStyle/>
          <a:p>
            <a:r>
              <a:rPr lang="en-US" b="1" dirty="0" smtClean="0"/>
              <a:t>Presentation By Bhoomi, Kamakshi, Swaraj and Dhruvin</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gn="ctr">
              <a:buNone/>
            </a:pPr>
            <a:r>
              <a:rPr lang="en-IN" b="1" dirty="0" smtClean="0">
                <a:solidFill>
                  <a:schemeClr val="bg1"/>
                </a:solidFill>
              </a:rPr>
              <a:t>Effects at School</a:t>
            </a:r>
            <a:endParaRPr lang="en-IN" dirty="0" smtClean="0">
              <a:solidFill>
                <a:schemeClr val="bg1"/>
              </a:solidFill>
            </a:endParaRPr>
          </a:p>
          <a:p>
            <a:r>
              <a:rPr lang="en-IN" dirty="0" smtClean="0"/>
              <a:t>Obese students also face discriminatory situations, ranging from harassment, teasing and rejection from peers, to biased attitudes from teachers</a:t>
            </a:r>
          </a:p>
          <a:p>
            <a:r>
              <a:rPr lang="en-IN" dirty="0" smtClean="0"/>
              <a:t>At a young age, children are exposed to obesity’s negative stigma. Obese children are referred as being unhappy, lazy, mean and not having many friends. </a:t>
            </a:r>
            <a:br>
              <a:rPr lang="en-IN" dirty="0" smtClean="0"/>
            </a:br>
            <a:endParaRPr lang="en-IN" dirty="0"/>
          </a:p>
        </p:txBody>
      </p:sp>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health care settings</a:t>
            </a:r>
            <a:endParaRPr lang="en-IN" dirty="0"/>
          </a:p>
        </p:txBody>
      </p:sp>
      <p:sp>
        <p:nvSpPr>
          <p:cNvPr id="3" name="Content Placeholder 2"/>
          <p:cNvSpPr>
            <a:spLocks noGrp="1"/>
          </p:cNvSpPr>
          <p:nvPr>
            <p:ph idx="1"/>
          </p:nvPr>
        </p:nvSpPr>
        <p:spPr/>
        <p:txBody>
          <a:bodyPr>
            <a:normAutofit lnSpcReduction="10000"/>
          </a:bodyPr>
          <a:lstStyle/>
          <a:p>
            <a:r>
              <a:rPr lang="en-IN" dirty="0" smtClean="0"/>
              <a:t>Obese patients are unwilling to seek medical care, they may be more likely to delay important preventative healthcare services and more frequently cancel medical appointments. Delaying medical attention can lead to delayed discovery of co morbid conditions, such as diabetes and cardiovascular disease, becoming more physically damaging. </a:t>
            </a:r>
            <a:br>
              <a:rPr lang="en-IN" dirty="0" smtClean="0"/>
            </a:br>
            <a:endParaRPr lang="en-IN" dirty="0"/>
          </a:p>
        </p:txBody>
      </p:sp>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What are the economic effects of obesity? </a:t>
            </a:r>
            <a:endParaRPr lang="en-IN" dirty="0"/>
          </a:p>
        </p:txBody>
      </p:sp>
      <p:sp>
        <p:nvSpPr>
          <p:cNvPr id="3" name="Content Placeholder 2"/>
          <p:cNvSpPr>
            <a:spLocks noGrp="1"/>
          </p:cNvSpPr>
          <p:nvPr>
            <p:ph idx="1"/>
          </p:nvPr>
        </p:nvSpPr>
        <p:spPr/>
        <p:txBody>
          <a:bodyPr>
            <a:normAutofit fontScale="92500" lnSpcReduction="10000"/>
          </a:bodyPr>
          <a:lstStyle/>
          <a:p>
            <a:pPr lvl="0"/>
            <a:r>
              <a:rPr lang="en-IN" dirty="0" smtClean="0"/>
              <a:t>Overweight and obesity and their health problems have a significance economic impact on health systems.</a:t>
            </a:r>
          </a:p>
          <a:p>
            <a:pPr lvl="0"/>
            <a:r>
              <a:rPr lang="en-IN" dirty="0" smtClean="0"/>
              <a:t>Medical costs associated with overweight and obesity have both direct and indirect costs- direct medical costs may include preventive, diagnostic, and treatment services related to obesity. </a:t>
            </a:r>
          </a:p>
          <a:p>
            <a:pPr lvl="0"/>
            <a:r>
              <a:rPr lang="en-IN" dirty="0" smtClean="0"/>
              <a:t>Indirect costs relate to loss of income from decreased productivity, restricted activity, absenteeism, and bed days. </a:t>
            </a:r>
          </a:p>
          <a:p>
            <a:endParaRPr lang="en-IN" dirty="0"/>
          </a:p>
        </p:txBody>
      </p:sp>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a:t>
            </a:r>
            <a:endParaRPr lang="en-IN" dirty="0"/>
          </a:p>
        </p:txBody>
      </p:sp>
      <p:sp>
        <p:nvSpPr>
          <p:cNvPr id="3" name="Content Placeholder 2"/>
          <p:cNvSpPr>
            <a:spLocks noGrp="1"/>
          </p:cNvSpPr>
          <p:nvPr>
            <p:ph idx="1"/>
          </p:nvPr>
        </p:nvSpPr>
        <p:spPr/>
        <p:txBody>
          <a:bodyPr>
            <a:normAutofit/>
          </a:bodyPr>
          <a:lstStyle/>
          <a:p>
            <a:r>
              <a:rPr lang="en-IN" sz="2400" dirty="0" smtClean="0"/>
              <a:t>RNY </a:t>
            </a:r>
            <a:r>
              <a:rPr lang="en-IN" sz="2400" dirty="0" smtClean="0"/>
              <a:t>Gastric </a:t>
            </a:r>
            <a:r>
              <a:rPr lang="en-IN" sz="2400" dirty="0" smtClean="0"/>
              <a:t>Bypass and</a:t>
            </a:r>
            <a:r>
              <a:rPr lang="en-IN" sz="2400" dirty="0" smtClean="0"/>
              <a:t> Gastric Bypass, Roux-en-Y Surgery is a laparoscopic bariatric surgery done with many techniques. Despite the variable types of the surgery, its concept is to do excessive stomach stapling to form small pouches opening in distal parts of the intestine bypassing a great part of the stomach</a:t>
            </a:r>
            <a:r>
              <a:rPr lang="en-IN" sz="2400" dirty="0" smtClean="0"/>
              <a:t>.</a:t>
            </a:r>
          </a:p>
          <a:p>
            <a:r>
              <a:rPr lang="en-US" sz="2400" dirty="0" smtClean="0"/>
              <a:t>Exercise</a:t>
            </a:r>
          </a:p>
          <a:p>
            <a:r>
              <a:rPr lang="en-US" sz="2400" dirty="0" smtClean="0"/>
              <a:t>Balanced diet</a:t>
            </a:r>
            <a:endParaRPr lang="en-IN" sz="2400" dirty="0"/>
          </a:p>
        </p:txBody>
      </p:sp>
      <p:sp>
        <p:nvSpPr>
          <p:cNvPr id="4" name="Footer Placeholder 3"/>
          <p:cNvSpPr>
            <a:spLocks noGrp="1"/>
          </p:cNvSpPr>
          <p:nvPr>
            <p:ph type="ftr" sz="quarter" idx="11"/>
          </p:nvPr>
        </p:nvSpPr>
        <p:spPr/>
        <p:txBody>
          <a:bodyPr/>
          <a:lstStyle/>
          <a:p>
            <a:r>
              <a:rPr lang="en-US" smtClean="0"/>
              <a:t>Presentation By Bhoomi, Kamakshi, Swaraj and Dhruvin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USA STATISITCS </a:t>
            </a:r>
            <a:endParaRPr lang="en-IN" dirty="0"/>
          </a:p>
        </p:txBody>
      </p:sp>
      <p:sp>
        <p:nvSpPr>
          <p:cNvPr id="3" name="Content Placeholder 2"/>
          <p:cNvSpPr>
            <a:spLocks noGrp="1"/>
          </p:cNvSpPr>
          <p:nvPr>
            <p:ph idx="1"/>
          </p:nvPr>
        </p:nvSpPr>
        <p:spPr/>
        <p:txBody>
          <a:bodyPr>
            <a:normAutofit/>
          </a:bodyPr>
          <a:lstStyle/>
          <a:p>
            <a:r>
              <a:rPr lang="en-IN" sz="2100" dirty="0" smtClean="0"/>
              <a:t>During the past 20 years there has been a dramatic increase in obesity among adults. </a:t>
            </a:r>
          </a:p>
          <a:p>
            <a:r>
              <a:rPr lang="en-IN" sz="2100" dirty="0" smtClean="0"/>
              <a:t>Obesity among U.S. children and adolescents 2 to 19 years of age has tripled over the past two decades </a:t>
            </a:r>
          </a:p>
          <a:p>
            <a:r>
              <a:rPr lang="en-IN" sz="2100" dirty="0" smtClean="0"/>
              <a:t>Obesity causes approximately 100,000–400,000 deaths in the United States per year.</a:t>
            </a:r>
          </a:p>
          <a:p>
            <a:r>
              <a:rPr lang="en-IN" sz="2100" dirty="0" smtClean="0"/>
              <a:t>Costs an estimated $117 billion in direct costs. </a:t>
            </a:r>
          </a:p>
          <a:p>
            <a:r>
              <a:rPr lang="en-IN" sz="2100" dirty="0" smtClean="0"/>
              <a:t>During the past 20 years, there has been a dramatic increase in obesity in the United States and rates remain high. </a:t>
            </a:r>
          </a:p>
          <a:p>
            <a:r>
              <a:rPr lang="en-IN" sz="2100" dirty="0" smtClean="0"/>
              <a:t>More than one-third of U.S. adults (35.7%) and approximately 17% (or 12.5 million) of children and adolescents aged 2—19 years are obese.</a:t>
            </a:r>
          </a:p>
          <a:p>
            <a:endParaRPr lang="en-IN" dirty="0" smtClean="0"/>
          </a:p>
        </p:txBody>
      </p:sp>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wise </a:t>
            </a:r>
            <a:r>
              <a:rPr lang="en-US" dirty="0" smtClean="0"/>
              <a:t>data</a:t>
            </a:r>
            <a:endParaRPr lang="en-IN" dirty="0"/>
          </a:p>
        </p:txBody>
      </p:sp>
      <p:graphicFrame>
        <p:nvGraphicFramePr>
          <p:cNvPr id="5" name="Content Placeholder 4"/>
          <p:cNvGraphicFramePr>
            <a:graphicFrameLocks noGrp="1"/>
          </p:cNvGraphicFramePr>
          <p:nvPr>
            <p:ph idx="1"/>
          </p:nvPr>
        </p:nvGraphicFramePr>
        <p:xfrm>
          <a:off x="914400" y="1524006"/>
          <a:ext cx="7696200" cy="4602154"/>
        </p:xfrm>
        <a:graphic>
          <a:graphicData uri="http://schemas.openxmlformats.org/drawingml/2006/table">
            <a:tbl>
              <a:tblPr/>
              <a:tblGrid>
                <a:gridCol w="962025"/>
                <a:gridCol w="962025"/>
                <a:gridCol w="962025"/>
                <a:gridCol w="962025"/>
                <a:gridCol w="962025"/>
                <a:gridCol w="962025"/>
                <a:gridCol w="962025"/>
                <a:gridCol w="962025"/>
              </a:tblGrid>
              <a:tr h="196481">
                <a:tc gridSpan="8">
                  <a:txBody>
                    <a:bodyPr/>
                    <a:lstStyle/>
                    <a:p>
                      <a:pPr algn="ctr">
                        <a:lnSpc>
                          <a:spcPct val="115000"/>
                        </a:lnSpc>
                        <a:spcAft>
                          <a:spcPts val="0"/>
                        </a:spcAft>
                      </a:pPr>
                      <a:r>
                        <a:rPr lang="en-IN" sz="800" b="1">
                          <a:solidFill>
                            <a:srgbClr val="000000"/>
                          </a:solidFill>
                          <a:latin typeface="Verdana"/>
                          <a:ea typeface="Times New Roman"/>
                          <a:cs typeface="Times New Roman"/>
                        </a:rPr>
                        <a:t>2010 State Obesity Rates</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96481">
                <a:tc>
                  <a:txBody>
                    <a:bodyPr/>
                    <a:lstStyle/>
                    <a:p>
                      <a:pPr algn="ctr">
                        <a:lnSpc>
                          <a:spcPct val="115000"/>
                        </a:lnSpc>
                        <a:spcAft>
                          <a:spcPts val="0"/>
                        </a:spcAft>
                      </a:pPr>
                      <a:r>
                        <a:rPr lang="en-IN" sz="800" b="1">
                          <a:solidFill>
                            <a:srgbClr val="000000"/>
                          </a:solidFill>
                          <a:latin typeface="Verdana"/>
                          <a:ea typeface="Times New Roman"/>
                          <a:cs typeface="Times New Roman"/>
                        </a:rPr>
                        <a:t>State</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State</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State</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State</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930">
                <a:tc>
                  <a:txBody>
                    <a:bodyPr/>
                    <a:lstStyle/>
                    <a:p>
                      <a:pPr algn="ctr">
                        <a:lnSpc>
                          <a:spcPct val="115000"/>
                        </a:lnSpc>
                        <a:spcAft>
                          <a:spcPts val="0"/>
                        </a:spcAft>
                      </a:pPr>
                      <a:r>
                        <a:rPr lang="en-IN" sz="800" b="1">
                          <a:solidFill>
                            <a:srgbClr val="000000"/>
                          </a:solidFill>
                          <a:latin typeface="Verdana"/>
                          <a:ea typeface="Times New Roman"/>
                          <a:cs typeface="Times New Roman"/>
                        </a:rPr>
                        <a:t>Alabama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32.2</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Illinois</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28.2</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Montana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23.0</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Rhode Island</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25.5</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930">
                <a:tc>
                  <a:txBody>
                    <a:bodyPr/>
                    <a:lstStyle/>
                    <a:p>
                      <a:pPr algn="ctr">
                        <a:lnSpc>
                          <a:spcPct val="115000"/>
                        </a:lnSpc>
                        <a:spcAft>
                          <a:spcPts val="0"/>
                        </a:spcAft>
                      </a:pPr>
                      <a:r>
                        <a:rPr lang="en-IN" sz="800" b="1">
                          <a:solidFill>
                            <a:srgbClr val="000000"/>
                          </a:solidFill>
                          <a:latin typeface="Verdana"/>
                          <a:ea typeface="Times New Roman"/>
                          <a:cs typeface="Times New Roman"/>
                        </a:rPr>
                        <a:t>Alaska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24.5</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Indiana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29.6</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Nebraska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26.9</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South Carolina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31.5</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930">
                <a:tc>
                  <a:txBody>
                    <a:bodyPr/>
                    <a:lstStyle/>
                    <a:p>
                      <a:pPr algn="ctr">
                        <a:lnSpc>
                          <a:spcPct val="115000"/>
                        </a:lnSpc>
                        <a:spcAft>
                          <a:spcPts val="0"/>
                        </a:spcAft>
                      </a:pPr>
                      <a:r>
                        <a:rPr lang="en-IN" sz="800" b="1">
                          <a:solidFill>
                            <a:srgbClr val="000000"/>
                          </a:solidFill>
                          <a:latin typeface="Verdana"/>
                          <a:ea typeface="Times New Roman"/>
                          <a:cs typeface="Times New Roman"/>
                        </a:rPr>
                        <a:t>Arizona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24.3</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Iowa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28.4</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Nevada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22.4</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South Dakota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27.3</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930">
                <a:tc>
                  <a:txBody>
                    <a:bodyPr/>
                    <a:lstStyle/>
                    <a:p>
                      <a:pPr algn="ctr">
                        <a:lnSpc>
                          <a:spcPct val="115000"/>
                        </a:lnSpc>
                        <a:spcAft>
                          <a:spcPts val="0"/>
                        </a:spcAft>
                      </a:pPr>
                      <a:r>
                        <a:rPr lang="en-IN" sz="800" b="1">
                          <a:solidFill>
                            <a:srgbClr val="000000"/>
                          </a:solidFill>
                          <a:latin typeface="Verdana"/>
                          <a:ea typeface="Times New Roman"/>
                          <a:cs typeface="Times New Roman"/>
                        </a:rPr>
                        <a:t>Arkansas</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30.1</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Kansas</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29.4</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New Hampshire</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25.0</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Tennessee</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30.8</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930">
                <a:tc>
                  <a:txBody>
                    <a:bodyPr/>
                    <a:lstStyle/>
                    <a:p>
                      <a:pPr algn="ctr">
                        <a:lnSpc>
                          <a:spcPct val="115000"/>
                        </a:lnSpc>
                        <a:spcAft>
                          <a:spcPts val="0"/>
                        </a:spcAft>
                      </a:pPr>
                      <a:r>
                        <a:rPr lang="en-IN" sz="800" b="1">
                          <a:solidFill>
                            <a:srgbClr val="000000"/>
                          </a:solidFill>
                          <a:latin typeface="Verdana"/>
                          <a:ea typeface="Times New Roman"/>
                          <a:cs typeface="Times New Roman"/>
                        </a:rPr>
                        <a:t>California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24.0</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Kentucky</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31.3</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New Jersey</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23.8</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Texas</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31.0</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930">
                <a:tc>
                  <a:txBody>
                    <a:bodyPr/>
                    <a:lstStyle/>
                    <a:p>
                      <a:pPr algn="ctr">
                        <a:lnSpc>
                          <a:spcPct val="115000"/>
                        </a:lnSpc>
                        <a:spcAft>
                          <a:spcPts val="0"/>
                        </a:spcAft>
                      </a:pPr>
                      <a:r>
                        <a:rPr lang="en-IN" sz="800" b="1">
                          <a:solidFill>
                            <a:srgbClr val="000000"/>
                          </a:solidFill>
                          <a:latin typeface="Verdana"/>
                          <a:ea typeface="Times New Roman"/>
                          <a:cs typeface="Times New Roman"/>
                        </a:rPr>
                        <a:t>Colorado</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21.0</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Louisiana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31.0</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New Mexico</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25.1</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Utah</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22.5</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930">
                <a:tc>
                  <a:txBody>
                    <a:bodyPr/>
                    <a:lstStyle/>
                    <a:p>
                      <a:pPr algn="ctr">
                        <a:lnSpc>
                          <a:spcPct val="115000"/>
                        </a:lnSpc>
                        <a:spcAft>
                          <a:spcPts val="0"/>
                        </a:spcAft>
                      </a:pPr>
                      <a:r>
                        <a:rPr lang="en-IN" sz="800" b="1">
                          <a:solidFill>
                            <a:srgbClr val="000000"/>
                          </a:solidFill>
                          <a:latin typeface="Verdana"/>
                          <a:ea typeface="Times New Roman"/>
                          <a:cs typeface="Times New Roman"/>
                        </a:rPr>
                        <a:t>Connecticut</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22.5</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Maine</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26.8</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New York</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23.9</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Vermont</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23.2</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930">
                <a:tc>
                  <a:txBody>
                    <a:bodyPr/>
                    <a:lstStyle/>
                    <a:p>
                      <a:pPr algn="ctr">
                        <a:lnSpc>
                          <a:spcPct val="115000"/>
                        </a:lnSpc>
                        <a:spcAft>
                          <a:spcPts val="0"/>
                        </a:spcAft>
                      </a:pPr>
                      <a:r>
                        <a:rPr lang="en-IN" sz="800" b="1">
                          <a:solidFill>
                            <a:srgbClr val="000000"/>
                          </a:solidFill>
                          <a:latin typeface="Verdana"/>
                          <a:ea typeface="Times New Roman"/>
                          <a:cs typeface="Times New Roman"/>
                        </a:rPr>
                        <a:t>Delaware</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28.0</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Maryland</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27.1</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North Carolina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27.8</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Virginia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26.0</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930">
                <a:tc>
                  <a:txBody>
                    <a:bodyPr/>
                    <a:lstStyle/>
                    <a:p>
                      <a:pPr algn="ctr">
                        <a:lnSpc>
                          <a:spcPct val="115000"/>
                        </a:lnSpc>
                        <a:spcAft>
                          <a:spcPts val="0"/>
                        </a:spcAft>
                      </a:pPr>
                      <a:r>
                        <a:rPr lang="en-IN" sz="800" b="1">
                          <a:solidFill>
                            <a:srgbClr val="000000"/>
                          </a:solidFill>
                          <a:latin typeface="Verdana"/>
                          <a:ea typeface="Times New Roman"/>
                          <a:cs typeface="Times New Roman"/>
                        </a:rPr>
                        <a:t>District of Columbia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22.2</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Massachusetts</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23.0</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North Dakota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27.2</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Washington</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25.5</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930">
                <a:tc>
                  <a:txBody>
                    <a:bodyPr/>
                    <a:lstStyle/>
                    <a:p>
                      <a:pPr algn="ctr">
                        <a:lnSpc>
                          <a:spcPct val="115000"/>
                        </a:lnSpc>
                        <a:spcAft>
                          <a:spcPts val="0"/>
                        </a:spcAft>
                      </a:pPr>
                      <a:r>
                        <a:rPr lang="en-IN" sz="800" b="1">
                          <a:solidFill>
                            <a:srgbClr val="000000"/>
                          </a:solidFill>
                          <a:latin typeface="Verdana"/>
                          <a:ea typeface="Times New Roman"/>
                          <a:cs typeface="Times New Roman"/>
                        </a:rPr>
                        <a:t>Florida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26.6</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Michigan</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30.9</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Ohio</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29.2</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West Virginia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32.5</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481">
                <a:tc>
                  <a:txBody>
                    <a:bodyPr/>
                    <a:lstStyle/>
                    <a:p>
                      <a:pPr algn="ctr">
                        <a:lnSpc>
                          <a:spcPct val="115000"/>
                        </a:lnSpc>
                        <a:spcAft>
                          <a:spcPts val="0"/>
                        </a:spcAft>
                      </a:pPr>
                      <a:r>
                        <a:rPr lang="en-IN" sz="800" b="1">
                          <a:solidFill>
                            <a:srgbClr val="000000"/>
                          </a:solidFill>
                          <a:latin typeface="Verdana"/>
                          <a:ea typeface="Times New Roman"/>
                          <a:cs typeface="Times New Roman"/>
                        </a:rPr>
                        <a:t>Georgia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29.6</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Minnesota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24.8</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Oklahoma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30.4</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Wisconsin</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26.3</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481">
                <a:tc>
                  <a:txBody>
                    <a:bodyPr/>
                    <a:lstStyle/>
                    <a:p>
                      <a:pPr algn="ctr">
                        <a:lnSpc>
                          <a:spcPct val="115000"/>
                        </a:lnSpc>
                        <a:spcAft>
                          <a:spcPts val="0"/>
                        </a:spcAft>
                      </a:pPr>
                      <a:r>
                        <a:rPr lang="en-IN" sz="800" b="1">
                          <a:solidFill>
                            <a:srgbClr val="000000"/>
                          </a:solidFill>
                          <a:latin typeface="Verdana"/>
                          <a:ea typeface="Times New Roman"/>
                          <a:cs typeface="Times New Roman"/>
                        </a:rPr>
                        <a:t>Hawaii</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22.7</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Mississippi</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34.0</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Oregon</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26.8</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Wyoming</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25.1</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930">
                <a:tc>
                  <a:txBody>
                    <a:bodyPr/>
                    <a:lstStyle/>
                    <a:p>
                      <a:pPr algn="ctr">
                        <a:lnSpc>
                          <a:spcPct val="115000"/>
                        </a:lnSpc>
                        <a:spcAft>
                          <a:spcPts val="0"/>
                        </a:spcAft>
                      </a:pPr>
                      <a:r>
                        <a:rPr lang="en-IN" sz="800" b="1">
                          <a:solidFill>
                            <a:srgbClr val="000000"/>
                          </a:solidFill>
                          <a:latin typeface="Verdana"/>
                          <a:ea typeface="Times New Roman"/>
                          <a:cs typeface="Times New Roman"/>
                        </a:rPr>
                        <a:t>Idaho</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26.5</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Missouri</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30.5</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800" b="1">
                          <a:solidFill>
                            <a:srgbClr val="000000"/>
                          </a:solidFill>
                          <a:latin typeface="Verdana"/>
                          <a:ea typeface="Times New Roman"/>
                          <a:cs typeface="Times New Roman"/>
                        </a:rPr>
                        <a:t>Pennsylvania</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IN" sz="800">
                          <a:solidFill>
                            <a:srgbClr val="000000"/>
                          </a:solidFill>
                          <a:latin typeface="Verdana"/>
                          <a:ea typeface="Times New Roman"/>
                          <a:cs typeface="Times New Roman"/>
                        </a:rPr>
                        <a:t>28.6</a:t>
                      </a:r>
                      <a:endParaRPr lang="en-IN" sz="100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15000"/>
                        </a:lnSpc>
                        <a:spcAft>
                          <a:spcPts val="0"/>
                        </a:spcAft>
                      </a:pPr>
                      <a:r>
                        <a:rPr lang="en-IN" sz="800" dirty="0">
                          <a:solidFill>
                            <a:srgbClr val="000000"/>
                          </a:solidFill>
                          <a:latin typeface="Verdana"/>
                          <a:ea typeface="Times New Roman"/>
                          <a:cs typeface="Times New Roman"/>
                        </a:rPr>
                        <a:t> </a:t>
                      </a:r>
                      <a:endParaRPr lang="en-IN" sz="1000" dirty="0">
                        <a:latin typeface="Calibri"/>
                        <a:ea typeface="Calibri"/>
                        <a:cs typeface="Times New Roman"/>
                      </a:endParaRPr>
                    </a:p>
                  </a:txBody>
                  <a:tcPr marL="22635" marR="22635" marT="22635" marB="226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r>
            </a:tbl>
          </a:graphicData>
        </a:graphic>
      </p:graphicFrame>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Government Done?</a:t>
            </a:r>
            <a:endParaRPr lang="en-IN" dirty="0"/>
          </a:p>
        </p:txBody>
      </p:sp>
      <p:sp>
        <p:nvSpPr>
          <p:cNvPr id="3" name="Content Placeholder 2"/>
          <p:cNvSpPr>
            <a:spLocks noGrp="1"/>
          </p:cNvSpPr>
          <p:nvPr>
            <p:ph idx="1"/>
          </p:nvPr>
        </p:nvSpPr>
        <p:spPr>
          <a:xfrm>
            <a:off x="457200" y="1219200"/>
            <a:ext cx="8229600" cy="4525963"/>
          </a:xfrm>
        </p:spPr>
        <p:txBody>
          <a:bodyPr>
            <a:normAutofit/>
          </a:bodyPr>
          <a:lstStyle/>
          <a:p>
            <a:r>
              <a:rPr lang="en-IN" sz="2400" dirty="0" smtClean="0"/>
              <a:t>According to the Post, six bills proposed by New York State Assemblyman Felix Ortiz (D) would slap hefty taxes on not only fatty foods, "but also modern icons of sedentary living -- movie tickets, video games and DVD rentals." Ortiz estimates his tax laws would haul in over $50 million a year, which New York could use to fund public exercise and nutrition programs.</a:t>
            </a:r>
          </a:p>
          <a:p>
            <a:endParaRPr lang="en-IN" dirty="0"/>
          </a:p>
        </p:txBody>
      </p:sp>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IN" dirty="0"/>
          </a:p>
        </p:txBody>
      </p:sp>
      <p:sp>
        <p:nvSpPr>
          <p:cNvPr id="7" name="Content Placeholder 6"/>
          <p:cNvSpPr>
            <a:spLocks noGrp="1"/>
          </p:cNvSpPr>
          <p:nvPr>
            <p:ph idx="1"/>
          </p:nvPr>
        </p:nvSpPr>
        <p:spPr/>
        <p:txBody>
          <a:bodyPr/>
          <a:lstStyle/>
          <a:p>
            <a:r>
              <a:rPr lang="en-IN" sz="2000" dirty="0" smtClean="0"/>
              <a:t>Governmental food policies tilt in a very different direction. Public regulation of high-fat foods has been limited to ensuring purity and, more recently, promoting nutrition. On the other hand, both local and national governments have actively encouraged the production and consumption of high-fat foods, especially meat and dairy products</a:t>
            </a:r>
          </a:p>
          <a:p>
            <a:endParaRPr lang="en-IN" dirty="0"/>
          </a:p>
        </p:txBody>
      </p:sp>
      <p:sp>
        <p:nvSpPr>
          <p:cNvPr id="4" name="Footer Placeholder 3"/>
          <p:cNvSpPr>
            <a:spLocks noGrp="1"/>
          </p:cNvSpPr>
          <p:nvPr>
            <p:ph type="ftr" sz="quarter" idx="11"/>
          </p:nvPr>
        </p:nvSpPr>
        <p:spPr/>
        <p:txBody>
          <a:bodyPr/>
          <a:lstStyle/>
          <a:p>
            <a:r>
              <a:rPr lang="en-US" smtClean="0"/>
              <a:t>Presentation By Bhoomi, Kamakshi, Swaraj and Dhruvin</a:t>
            </a:r>
            <a:endParaRPr lang="en-US" dirty="0"/>
          </a:p>
        </p:txBody>
      </p:sp>
      <p:sp>
        <p:nvSpPr>
          <p:cNvPr id="5" name="TextBox 4"/>
          <p:cNvSpPr txBox="1"/>
          <p:nvPr/>
        </p:nvSpPr>
        <p:spPr>
          <a:xfrm>
            <a:off x="304800" y="3276600"/>
            <a:ext cx="5486400" cy="2585323"/>
          </a:xfrm>
          <a:prstGeom prst="rect">
            <a:avLst/>
          </a:prstGeom>
          <a:noFill/>
        </p:spPr>
        <p:txBody>
          <a:bodyPr wrap="square" rtlCol="0">
            <a:spAutoFit/>
          </a:bodyPr>
          <a:lstStyle/>
          <a:p>
            <a:pPr fontAlgn="base"/>
            <a:r>
              <a:rPr lang="en-IN" b="1" dirty="0" smtClean="0"/>
              <a:t>Purity.</a:t>
            </a:r>
          </a:p>
          <a:p>
            <a:pPr fontAlgn="base">
              <a:buFont typeface="Arial" pitchFamily="34" charset="0"/>
              <a:buChar char="•"/>
            </a:pPr>
            <a:r>
              <a:rPr lang="en-IN" dirty="0" smtClean="0"/>
              <a:t>Today governmental action remains more focused on purity and accuracy than on nutritional value. </a:t>
            </a:r>
          </a:p>
          <a:p>
            <a:pPr fontAlgn="base">
              <a:buFont typeface="Arial" pitchFamily="34" charset="0"/>
              <a:buChar char="•"/>
            </a:pPr>
            <a:r>
              <a:rPr lang="en-IN" dirty="0" smtClean="0"/>
              <a:t>The Federal Trade Commission (FTC) has also been investigating fraudulent or misleading diet claims. </a:t>
            </a:r>
          </a:p>
          <a:p>
            <a:pPr fontAlgn="base">
              <a:buFont typeface="Arial" pitchFamily="34" charset="0"/>
              <a:buChar char="•"/>
            </a:pPr>
            <a:r>
              <a:rPr lang="en-IN" dirty="0" smtClean="0"/>
              <a:t>And compared with governmental control of alcohol, drugs, and tobacco, the response to food consumption has been weak.</a:t>
            </a:r>
          </a:p>
          <a:p>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57200"/>
            <a:ext cx="8229600" cy="4525963"/>
          </a:xfrm>
        </p:spPr>
        <p:txBody>
          <a:bodyPr>
            <a:normAutofit/>
          </a:bodyPr>
          <a:lstStyle/>
          <a:p>
            <a:pPr fontAlgn="base">
              <a:buNone/>
            </a:pPr>
            <a:r>
              <a:rPr lang="en-IN" b="1" dirty="0" smtClean="0"/>
              <a:t>Advertising fat’s dangers.</a:t>
            </a:r>
          </a:p>
          <a:p>
            <a:pPr fontAlgn="base"/>
            <a:r>
              <a:rPr lang="en-IN" sz="1800" dirty="0" smtClean="0"/>
              <a:t>The federal government did not officially acknowledge the connection between diet and the risk of chronic disease until 1969, when a White House conference was held on food, nutrition, and health. Subsequent action has focused primarily on collecting information, disseminating findings, and sponsoring further research. While these are not normally controversial activities, in food politics they have generated much heat</a:t>
            </a:r>
          </a:p>
          <a:p>
            <a:pPr fontAlgn="base"/>
            <a:r>
              <a:rPr lang="en-IN" sz="1800" dirty="0" smtClean="0"/>
              <a:t>Government officials have also begun to publicize nutrition warnings long voiced by physicians, insurance companies, and public-interest groups (as noted in our discussion of the medical and interest-group triggers). </a:t>
            </a:r>
          </a:p>
          <a:p>
            <a:pPr fontAlgn="base"/>
            <a:endParaRPr lang="en-IN" sz="3400" b="1" dirty="0" smtClean="0"/>
          </a:p>
          <a:p>
            <a:pPr>
              <a:buNone/>
            </a:pPr>
            <a:endParaRPr lang="en-IN" dirty="0"/>
          </a:p>
        </p:txBody>
      </p:sp>
      <p:sp>
        <p:nvSpPr>
          <p:cNvPr id="4" name="Footer Placeholder 3"/>
          <p:cNvSpPr>
            <a:spLocks noGrp="1"/>
          </p:cNvSpPr>
          <p:nvPr>
            <p:ph type="ftr" sz="quarter" idx="11"/>
          </p:nvPr>
        </p:nvSpPr>
        <p:spPr/>
        <p:txBody>
          <a:bodyPr/>
          <a:lstStyle/>
          <a:p>
            <a:r>
              <a:rPr lang="en-US" smtClean="0"/>
              <a:t>Presentation By Bhoomi, Kamakshi, Swaraj and Dhruvin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What is obesity?</a:t>
            </a:r>
            <a:endParaRPr lang="en-IN" dirty="0"/>
          </a:p>
        </p:txBody>
      </p:sp>
      <p:sp>
        <p:nvSpPr>
          <p:cNvPr id="6" name="Content Placeholder 5"/>
          <p:cNvSpPr>
            <a:spLocks noGrp="1"/>
          </p:cNvSpPr>
          <p:nvPr>
            <p:ph idx="1"/>
          </p:nvPr>
        </p:nvSpPr>
        <p:spPr>
          <a:xfrm>
            <a:off x="457200" y="1600201"/>
            <a:ext cx="8153400" cy="4343400"/>
          </a:xfrm>
        </p:spPr>
        <p:txBody>
          <a:bodyPr/>
          <a:lstStyle/>
          <a:p>
            <a:r>
              <a:rPr lang="en-IN" dirty="0" smtClean="0"/>
              <a:t>Obesity is defined as abnormal or excessive accumulation of fat which might present a risk to health. </a:t>
            </a:r>
            <a:endParaRPr lang="en-IN" dirty="0"/>
          </a:p>
        </p:txBody>
      </p:sp>
      <p:sp>
        <p:nvSpPr>
          <p:cNvPr id="4" name="Footer Placeholder 3"/>
          <p:cNvSpPr>
            <a:spLocks noGrp="1"/>
          </p:cNvSpPr>
          <p:nvPr>
            <p:ph type="ftr" sz="quarter" idx="11"/>
          </p:nvPr>
        </p:nvSpPr>
        <p:spPr>
          <a:xfrm>
            <a:off x="1524000" y="6324600"/>
            <a:ext cx="3733800" cy="365125"/>
          </a:xfrm>
        </p:spPr>
        <p:txBody>
          <a:bodyPr/>
          <a:lstStyle/>
          <a:p>
            <a:r>
              <a:rPr lang="en-US" dirty="0" smtClean="0"/>
              <a:t>Presentation By Bhoomi, Kamakshi, Swaraj and Dhruvin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fontAlgn="base">
              <a:buNone/>
            </a:pPr>
            <a:r>
              <a:rPr lang="en-IN" b="1" dirty="0" smtClean="0"/>
              <a:t>Regulation.</a:t>
            </a:r>
          </a:p>
          <a:p>
            <a:pPr fontAlgn="base"/>
            <a:r>
              <a:rPr lang="en-IN" sz="1900" dirty="0" smtClean="0"/>
              <a:t>Federal and state actors have been deeply involved in the production, distribution, and consumption of food. The U.S. Department of Agriculture (USDA) was established during Lincoln’s presidency, with nutritional issues today overseen by it and myriad agencies and departments, including the FTC; the U.S. Department of Commerce; and a number of units within the U.S. Department of Health and Human Services (HHS), including the FDA, the National Institutes of Health (NIH), and many others. Yet no regulations exist to control the production or consumption of low-nutrition, high-fat foods, even within government programs. </a:t>
            </a:r>
          </a:p>
          <a:p>
            <a:pPr fontAlgn="base"/>
            <a:r>
              <a:rPr lang="en-IN" sz="1900" dirty="0" smtClean="0"/>
              <a:t>Regulating high-fat, low-nutrition foods—again, partial culprits behind rising obesity rates—seems particularly difficult, given the complexity of the food regime</a:t>
            </a:r>
          </a:p>
          <a:p>
            <a:endParaRPr lang="en-IN" dirty="0"/>
          </a:p>
        </p:txBody>
      </p:sp>
      <p:sp>
        <p:nvSpPr>
          <p:cNvPr id="4" name="Footer Placeholder 3"/>
          <p:cNvSpPr>
            <a:spLocks noGrp="1"/>
          </p:cNvSpPr>
          <p:nvPr>
            <p:ph type="ftr" sz="quarter" idx="11"/>
          </p:nvPr>
        </p:nvSpPr>
        <p:spPr/>
        <p:txBody>
          <a:bodyPr/>
          <a:lstStyle/>
          <a:p>
            <a:r>
              <a:rPr lang="en-US" smtClean="0"/>
              <a:t>Presentation By Bhoomi, Kamakshi, Swaraj and Dhruvin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fontAlgn="base">
              <a:buNone/>
            </a:pPr>
            <a:r>
              <a:rPr lang="en-IN" b="1" dirty="0" smtClean="0"/>
              <a:t>Aiding and abetting.</a:t>
            </a:r>
          </a:p>
          <a:p>
            <a:pPr fontAlgn="base"/>
            <a:r>
              <a:rPr lang="en-IN" sz="2400" dirty="0" smtClean="0"/>
              <a:t>Instead of controlling high-fat foods, government policy actively supports them—sometimes at the expense of low-fat alternatives. The three primary sources of fat in the typical American diet are red meat, plant oils, and dairy products. Producers of all three are subsidized or otherwise aided by federal, state, and local authorities. </a:t>
            </a:r>
          </a:p>
          <a:p>
            <a:pPr fontAlgn="base"/>
            <a:r>
              <a:rPr lang="en-IN" sz="2400" dirty="0" smtClean="0"/>
              <a:t>At times the state goes further and promotes fatty foods. </a:t>
            </a:r>
          </a:p>
          <a:p>
            <a:endParaRPr lang="en-IN" dirty="0"/>
          </a:p>
        </p:txBody>
      </p:sp>
      <p:sp>
        <p:nvSpPr>
          <p:cNvPr id="4" name="Footer Placeholder 3"/>
          <p:cNvSpPr>
            <a:spLocks noGrp="1"/>
          </p:cNvSpPr>
          <p:nvPr>
            <p:ph type="ftr" sz="quarter" idx="11"/>
          </p:nvPr>
        </p:nvSpPr>
        <p:spPr/>
        <p:txBody>
          <a:bodyPr/>
          <a:lstStyle/>
          <a:p>
            <a:r>
              <a:rPr lang="en-US" smtClean="0"/>
              <a:t>Presentation By Bhoomi, Kamakshi, Swaraj and Dhruvin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banner"/>
          <p:cNvPicPr>
            <a:picLocks noChangeAspect="1" noChangeArrowheads="1"/>
          </p:cNvPicPr>
          <p:nvPr/>
        </p:nvPicPr>
        <p:blipFill>
          <a:blip r:embed="rId3" cstate="print"/>
          <a:srcRect/>
          <a:stretch>
            <a:fillRect/>
          </a:stretch>
        </p:blipFill>
        <p:spPr bwMode="auto">
          <a:xfrm>
            <a:off x="0" y="3810000"/>
            <a:ext cx="9124950" cy="2971800"/>
          </a:xfrm>
          <a:prstGeom prst="rect">
            <a:avLst/>
          </a:prstGeom>
          <a:noFill/>
        </p:spPr>
      </p:pic>
      <p:sp>
        <p:nvSpPr>
          <p:cNvPr id="8" name="Rectangle 7"/>
          <p:cNvSpPr/>
          <p:nvPr/>
        </p:nvSpPr>
        <p:spPr>
          <a:xfrm>
            <a:off x="2286000" y="1981200"/>
            <a:ext cx="557684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blipFill>
                  <a:blip r:embed="rId4"/>
                  <a:stretch>
                    <a:fillRect/>
                  </a:stretch>
                </a:blipFill>
                <a:effectLst>
                  <a:outerShdw blurRad="76200" dist="50800" dir="5400000" algn="tl" rotWithShape="0">
                    <a:srgbClr val="000000">
                      <a:alpha val="65000"/>
                    </a:srgbClr>
                  </a:outerShdw>
                </a:effectLst>
              </a:rPr>
              <a:t>THANK YOU </a:t>
            </a:r>
            <a:endParaRPr lang="en-US" sz="5400" b="1" cap="none" spc="50" dirty="0">
              <a:ln w="11430"/>
              <a:blipFill>
                <a:blip r:embed="rId4"/>
                <a:stretch>
                  <a:fillRect/>
                </a:stretch>
              </a:blipFill>
              <a:effectLst>
                <a:outerShdw blurRad="76200" dist="50800" dir="5400000" algn="tl" rotWithShape="0">
                  <a:srgbClr val="000000">
                    <a:alpha val="6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r>
              <a:rPr lang="en-IN" dirty="0" smtClean="0"/>
              <a:t>The BMI is a statistical measurement derived from your height and weight. </a:t>
            </a:r>
          </a:p>
          <a:p>
            <a:pPr marL="0" indent="0"/>
            <a:r>
              <a:rPr lang="en-IN" dirty="0" smtClean="0"/>
              <a:t>Although it is considered to be a useful way to estimate healthy body weight, it does not measure the percentage of body fat. </a:t>
            </a:r>
          </a:p>
          <a:p>
            <a:pPr marL="0" indent="0"/>
            <a:r>
              <a:rPr lang="en-IN" dirty="0" smtClean="0"/>
              <a:t>The BMI measurement can sometimes be misleading</a:t>
            </a:r>
          </a:p>
          <a:p>
            <a:endParaRPr lang="en-IN" dirty="0"/>
          </a:p>
        </p:txBody>
      </p:sp>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sp>
        <p:nvSpPr>
          <p:cNvPr id="5" name="Footer Placeholder 3"/>
          <p:cNvSpPr>
            <a:spLocks noGrp="1"/>
          </p:cNvSpPr>
          <p:nvPr>
            <p:ph type="title"/>
          </p:nvPr>
        </p:nvSpPr>
        <p:spPr/>
        <p:txBody>
          <a:bodyPr>
            <a:normAutofit/>
          </a:bodyPr>
          <a:lstStyle/>
          <a:p>
            <a:r>
              <a:rPr lang="en-IN" b="1" dirty="0" smtClean="0"/>
              <a:t>What is body mass index (BMI)</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pic>
        <p:nvPicPr>
          <p:cNvPr id="5" name="Picture 4" descr="http://www.news-medical.net/images/BMI.jpg"/>
          <p:cNvPicPr/>
          <p:nvPr/>
        </p:nvPicPr>
        <p:blipFill>
          <a:blip r:embed="rId3" cstate="print"/>
          <a:srcRect/>
          <a:stretch>
            <a:fillRect/>
          </a:stretch>
        </p:blipFill>
        <p:spPr bwMode="auto">
          <a:xfrm>
            <a:off x="0" y="0"/>
            <a:ext cx="5638800" cy="6248400"/>
          </a:xfrm>
          <a:prstGeom prst="rect">
            <a:avLst/>
          </a:prstGeom>
          <a:noFill/>
          <a:ln w="9525">
            <a:noFill/>
            <a:miter lim="800000"/>
            <a:headEnd/>
            <a:tailEnd/>
          </a:ln>
        </p:spPr>
      </p:pic>
      <p:pic>
        <p:nvPicPr>
          <p:cNvPr id="15362" name="Picture 2" descr="http://t2.gstatic.com/images?q=tbn:ANd9GcRcPGixREWoui1_4gplY_fJzQjTvKBjLlpIWVzUfxxhWLZEo8gCfdwwMFR8gQ"/>
          <p:cNvPicPr>
            <a:picLocks noChangeAspect="1" noChangeArrowheads="1"/>
          </p:cNvPicPr>
          <p:nvPr/>
        </p:nvPicPr>
        <p:blipFill>
          <a:blip r:embed="rId4" cstate="print"/>
          <a:srcRect/>
          <a:stretch>
            <a:fillRect/>
          </a:stretch>
        </p:blipFill>
        <p:spPr bwMode="auto">
          <a:xfrm>
            <a:off x="5867400" y="0"/>
            <a:ext cx="2785244" cy="28479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Why do people become obese?</a:t>
            </a:r>
            <a:endParaRPr lang="en-IN" dirty="0"/>
          </a:p>
        </p:txBody>
      </p:sp>
      <p:sp>
        <p:nvSpPr>
          <p:cNvPr id="3" name="Content Placeholder 2"/>
          <p:cNvSpPr>
            <a:spLocks noGrp="1"/>
          </p:cNvSpPr>
          <p:nvPr>
            <p:ph idx="1"/>
          </p:nvPr>
        </p:nvSpPr>
        <p:spPr/>
        <p:txBody>
          <a:bodyPr>
            <a:normAutofit fontScale="92500" lnSpcReduction="10000"/>
          </a:bodyPr>
          <a:lstStyle/>
          <a:p>
            <a:pPr lvl="0"/>
            <a:r>
              <a:rPr lang="en-IN" b="1" i="1" u="sng" dirty="0" smtClean="0"/>
              <a:t>Consuming too many calories:</a:t>
            </a:r>
            <a:r>
              <a:rPr lang="en-IN" b="1" i="1" dirty="0" smtClean="0"/>
              <a:t> </a:t>
            </a:r>
          </a:p>
          <a:p>
            <a:pPr lvl="0">
              <a:buFont typeface="Wingdings" pitchFamily="2" charset="2"/>
              <a:buChar char="Ø"/>
            </a:pPr>
            <a:r>
              <a:rPr lang="en-IN" dirty="0" smtClean="0"/>
              <a:t>people eat way more than needed. The diet has also changed to junk food and all the unhealthy food</a:t>
            </a:r>
          </a:p>
          <a:p>
            <a:r>
              <a:rPr lang="en-IN" b="1" u="sng" dirty="0" smtClean="0"/>
              <a:t>Leading a effortless lifestyle: </a:t>
            </a:r>
          </a:p>
          <a:p>
            <a:pPr>
              <a:buFont typeface="Wingdings" pitchFamily="2" charset="2"/>
              <a:buChar char="Ø"/>
            </a:pPr>
            <a:r>
              <a:rPr lang="en-IN" dirty="0" smtClean="0"/>
              <a:t>With the arrival of modern technology which makes life easier and effortless, the majority of people are leading a much more effortless lifestyle compared to their parents and grandparents.</a:t>
            </a:r>
            <a:endParaRPr lang="en-IN" dirty="0"/>
          </a:p>
        </p:txBody>
      </p:sp>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92500" lnSpcReduction="20000"/>
          </a:bodyPr>
          <a:lstStyle/>
          <a:p>
            <a:pPr lvl="0"/>
            <a:r>
              <a:rPr lang="en-IN" b="1" i="1" u="sng" dirty="0" smtClean="0"/>
              <a:t>Not sleeping enough:</a:t>
            </a:r>
          </a:p>
          <a:p>
            <a:pPr lvl="0">
              <a:buFont typeface="Wingdings" pitchFamily="2" charset="2"/>
              <a:buChar char="Ø"/>
            </a:pPr>
            <a:r>
              <a:rPr lang="en-IN" dirty="0" smtClean="0"/>
              <a:t>If you do not sleep enough your risk of becoming obese doubles. If you do not sleep enough you produce </a:t>
            </a:r>
            <a:r>
              <a:rPr lang="en-IN" dirty="0" err="1" smtClean="0"/>
              <a:t>Ghrelin</a:t>
            </a:r>
            <a:r>
              <a:rPr lang="en-IN" dirty="0" smtClean="0"/>
              <a:t>, a hormone that stimulates appetite. </a:t>
            </a:r>
          </a:p>
          <a:p>
            <a:pPr lvl="0"/>
            <a:r>
              <a:rPr lang="en-IN" b="1" i="1" u="sng" dirty="0" smtClean="0"/>
              <a:t>Quitting smoking: </a:t>
            </a:r>
          </a:p>
          <a:p>
            <a:pPr lvl="0">
              <a:buFont typeface="Wingdings" pitchFamily="2" charset="2"/>
              <a:buChar char="Ø"/>
            </a:pPr>
            <a:r>
              <a:rPr lang="en-IN" dirty="0" smtClean="0"/>
              <a:t>Most people who quit smoking gain 4 - 10 pounds in the first 6 months after quitting. Some people gain as much as 25 - 30 pounds.</a:t>
            </a:r>
          </a:p>
          <a:p>
            <a:pPr lvl="0"/>
            <a:r>
              <a:rPr lang="en-IN" dirty="0" smtClean="0"/>
              <a:t>Stress, anxiety, feeling sad, or not sleeping well</a:t>
            </a:r>
          </a:p>
          <a:p>
            <a:endParaRPr lang="en-IN" dirty="0"/>
          </a:p>
        </p:txBody>
      </p:sp>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Stats</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Obesity are Overweight have in the last decade become a global problem- according to the WHO( World Health Organisation). </a:t>
            </a:r>
          </a:p>
          <a:p>
            <a:r>
              <a:rPr lang="en-IN" dirty="0" smtClean="0"/>
              <a:t>In 2005, approx. 1.6 billion adults over the age 15+ were overweight</a:t>
            </a:r>
          </a:p>
          <a:p>
            <a:r>
              <a:rPr lang="en-IN" dirty="0" smtClean="0"/>
              <a:t>400 million adults were obese</a:t>
            </a:r>
          </a:p>
          <a:p>
            <a:r>
              <a:rPr lang="en-IN" dirty="0" smtClean="0"/>
              <a:t>At least 20 million children under the age of 5 years were overweight  </a:t>
            </a:r>
          </a:p>
          <a:p>
            <a:r>
              <a:rPr lang="en-IN" dirty="0" smtClean="0"/>
              <a:t>Experts believe by 2015 approx. 2.3 billion adults will be overweight and more than 700 million will be obese.</a:t>
            </a:r>
          </a:p>
          <a:p>
            <a:endParaRPr lang="en-IN" dirty="0"/>
          </a:p>
        </p:txBody>
      </p:sp>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70000" lnSpcReduction="20000"/>
          </a:bodyPr>
          <a:lstStyle/>
          <a:p>
            <a:r>
              <a:rPr lang="en-IN" dirty="0" smtClean="0"/>
              <a:t>Obesity is a concern because of its consequences for the health of an individual as it increases many diseases and health conditions, such as:-</a:t>
            </a:r>
          </a:p>
          <a:p>
            <a:pPr lvl="0"/>
            <a:r>
              <a:rPr lang="en-IN" dirty="0" smtClean="0"/>
              <a:t>Diabetes</a:t>
            </a:r>
          </a:p>
          <a:p>
            <a:pPr lvl="0"/>
            <a:r>
              <a:rPr lang="en-IN" dirty="0" smtClean="0"/>
              <a:t>High blood pressure</a:t>
            </a:r>
          </a:p>
          <a:p>
            <a:pPr lvl="0"/>
            <a:r>
              <a:rPr lang="en-IN" dirty="0" smtClean="0"/>
              <a:t>High cholesterol</a:t>
            </a:r>
          </a:p>
          <a:p>
            <a:pPr lvl="0"/>
            <a:r>
              <a:rPr lang="en-IN" dirty="0" smtClean="0"/>
              <a:t>Heart disease</a:t>
            </a:r>
          </a:p>
          <a:p>
            <a:pPr lvl="0"/>
            <a:r>
              <a:rPr lang="en-IN" dirty="0" smtClean="0"/>
              <a:t>Stroke</a:t>
            </a:r>
          </a:p>
          <a:p>
            <a:pPr lvl="0"/>
            <a:r>
              <a:rPr lang="en-IN" dirty="0" smtClean="0"/>
              <a:t>Gallbladder disease</a:t>
            </a:r>
          </a:p>
          <a:p>
            <a:pPr lvl="0"/>
            <a:r>
              <a:rPr lang="en-IN" dirty="0" err="1" smtClean="0"/>
              <a:t>Gastroesophageal</a:t>
            </a:r>
            <a:r>
              <a:rPr lang="en-IN" dirty="0" smtClean="0"/>
              <a:t> Reflux Disease (GERD)</a:t>
            </a:r>
          </a:p>
          <a:p>
            <a:pPr lvl="0"/>
            <a:r>
              <a:rPr lang="en-IN" dirty="0" smtClean="0"/>
              <a:t>Osteoarthritis</a:t>
            </a:r>
          </a:p>
          <a:p>
            <a:pPr lvl="0"/>
            <a:r>
              <a:rPr lang="en-IN" dirty="0" smtClean="0"/>
              <a:t>Sleep </a:t>
            </a:r>
            <a:r>
              <a:rPr lang="en-IN" dirty="0" err="1" smtClean="0"/>
              <a:t>apnea</a:t>
            </a:r>
            <a:r>
              <a:rPr lang="en-IN" dirty="0" smtClean="0"/>
              <a:t> and respiratory problems</a:t>
            </a:r>
          </a:p>
          <a:p>
            <a:pPr lvl="0"/>
            <a:r>
              <a:rPr lang="en-IN" dirty="0" smtClean="0"/>
              <a:t>Some cancers</a:t>
            </a:r>
          </a:p>
          <a:p>
            <a:pPr marL="514350" indent="-514350">
              <a:buFont typeface="+mj-lt"/>
              <a:buAutoNum type="arabicPeriod"/>
            </a:pPr>
            <a:endParaRPr lang="en-IN" dirty="0"/>
          </a:p>
        </p:txBody>
      </p:sp>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What are the social effects of obesity? </a:t>
            </a:r>
            <a:endParaRPr lang="en-IN" dirty="0"/>
          </a:p>
        </p:txBody>
      </p:sp>
      <p:sp>
        <p:nvSpPr>
          <p:cNvPr id="3" name="Content Placeholder 2"/>
          <p:cNvSpPr>
            <a:spLocks noGrp="1"/>
          </p:cNvSpPr>
          <p:nvPr>
            <p:ph idx="1"/>
          </p:nvPr>
        </p:nvSpPr>
        <p:spPr/>
        <p:txBody>
          <a:bodyPr/>
          <a:lstStyle/>
          <a:p>
            <a:r>
              <a:rPr lang="en-IN" dirty="0" smtClean="0"/>
              <a:t>People affected by obesity face obstacles far beyond health risks. One of the most painful parts of obesity is “Emotional suffering”. Today’s society often emphasizes the importance of physical appearance. As a result, obese people often face prejudice or discrimination in the job market, at </a:t>
            </a:r>
            <a:r>
              <a:rPr lang="en-IN" dirty="0" smtClean="0">
                <a:solidFill>
                  <a:srgbClr val="FFFF00"/>
                </a:solidFill>
              </a:rPr>
              <a:t>school </a:t>
            </a:r>
            <a:r>
              <a:rPr lang="en-IN" dirty="0" smtClean="0"/>
              <a:t>and in social situations. </a:t>
            </a:r>
          </a:p>
          <a:p>
            <a:endParaRPr lang="en-IN" dirty="0"/>
          </a:p>
        </p:txBody>
      </p:sp>
      <p:sp>
        <p:nvSpPr>
          <p:cNvPr id="4" name="Footer Placeholder 3"/>
          <p:cNvSpPr>
            <a:spLocks noGrp="1"/>
          </p:cNvSpPr>
          <p:nvPr>
            <p:ph type="ftr" sz="quarter" idx="11"/>
          </p:nvPr>
        </p:nvSpPr>
        <p:spPr/>
        <p:txBody>
          <a:bodyPr/>
          <a:lstStyle/>
          <a:p>
            <a:r>
              <a:rPr lang="en-US" dirty="0" smtClean="0"/>
              <a:t>Presentation By Bhoomi, Kamakshi, Swaraj and Dhruvin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1515</Words>
  <Application>Microsoft Office PowerPoint</Application>
  <PresentationFormat>On-screen Show (4:3)</PresentationFormat>
  <Paragraphs>209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What is obesity?</vt:lpstr>
      <vt:lpstr>What is body mass index (BMI)</vt:lpstr>
      <vt:lpstr>Slide 4</vt:lpstr>
      <vt:lpstr>Why do people become obese?</vt:lpstr>
      <vt:lpstr>Slide 6</vt:lpstr>
      <vt:lpstr>Stats</vt:lpstr>
      <vt:lpstr>Slide 8</vt:lpstr>
      <vt:lpstr>What are the social effects of obesity? </vt:lpstr>
      <vt:lpstr>Slide 10</vt:lpstr>
      <vt:lpstr>Slide 11</vt:lpstr>
      <vt:lpstr>In health care settings</vt:lpstr>
      <vt:lpstr>What are the economic effects of obesity? </vt:lpstr>
      <vt:lpstr>Treatments</vt:lpstr>
      <vt:lpstr>USA STATISITCS </vt:lpstr>
      <vt:lpstr>State wise data</vt:lpstr>
      <vt:lpstr>What has Government Done?</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dhruvinrulz</dc:creator>
  <cp:lastModifiedBy>Dhruvin</cp:lastModifiedBy>
  <cp:revision>20</cp:revision>
  <dcterms:created xsi:type="dcterms:W3CDTF">2006-08-16T00:00:00Z</dcterms:created>
  <dcterms:modified xsi:type="dcterms:W3CDTF">2012-07-23T15:18:30Z</dcterms:modified>
</cp:coreProperties>
</file>