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76"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BA0383-DB95-402A-AC70-3F1AF4505BC3}" type="doc">
      <dgm:prSet loTypeId="urn:microsoft.com/office/officeart/2005/8/layout/process2" loCatId="process" qsTypeId="urn:microsoft.com/office/officeart/2005/8/quickstyle/simple2" qsCatId="simple" csTypeId="urn:microsoft.com/office/officeart/2005/8/colors/colorful5" csCatId="colorful" phldr="1"/>
      <dgm:spPr/>
      <dgm:t>
        <a:bodyPr/>
        <a:lstStyle/>
        <a:p>
          <a:endParaRPr lang="en-IN"/>
        </a:p>
      </dgm:t>
    </dgm:pt>
    <dgm:pt modelId="{DB0861CF-966A-4C4B-8D21-36BB5C44C953}">
      <dgm:prSet phldrT="[Text]"/>
      <dgm:spPr/>
      <dgm:t>
        <a:bodyPr/>
        <a:lstStyle/>
        <a:p>
          <a:r>
            <a:rPr lang="en-US" dirty="0" smtClean="0"/>
            <a:t>Got educated till 12</a:t>
          </a:r>
          <a:r>
            <a:rPr lang="en-US" baseline="30000" dirty="0" smtClean="0"/>
            <a:t>th</a:t>
          </a:r>
          <a:r>
            <a:rPr lang="en-US" dirty="0" smtClean="0"/>
            <a:t> grade but due to lack of funds he couldn’t study further </a:t>
          </a:r>
          <a:endParaRPr lang="en-IN" dirty="0"/>
        </a:p>
      </dgm:t>
    </dgm:pt>
    <dgm:pt modelId="{1FDAE0F2-CD54-4660-9C20-4A10AF9AF057}" type="parTrans" cxnId="{0EA557F3-BDE2-4252-BAAC-77E26229AA94}">
      <dgm:prSet/>
      <dgm:spPr/>
      <dgm:t>
        <a:bodyPr/>
        <a:lstStyle/>
        <a:p>
          <a:endParaRPr lang="en-IN"/>
        </a:p>
      </dgm:t>
    </dgm:pt>
    <dgm:pt modelId="{15872DFB-635B-473E-B0F3-20E7889840FA}" type="sibTrans" cxnId="{0EA557F3-BDE2-4252-BAAC-77E26229AA94}">
      <dgm:prSet/>
      <dgm:spPr/>
      <dgm:t>
        <a:bodyPr/>
        <a:lstStyle/>
        <a:p>
          <a:endParaRPr lang="en-IN" dirty="0"/>
        </a:p>
      </dgm:t>
    </dgm:pt>
    <dgm:pt modelId="{2CD141BA-3D4B-4BB0-887E-17C3DFCC0AE8}">
      <dgm:prSet phldrT="[Text]"/>
      <dgm:spPr/>
      <dgm:t>
        <a:bodyPr/>
        <a:lstStyle/>
        <a:p>
          <a:r>
            <a:rPr lang="en-US" dirty="0" smtClean="0"/>
            <a:t>So Dhirubhai started to sell bhajiyas to pilgrimers off mount Girnar</a:t>
          </a:r>
          <a:endParaRPr lang="en-IN" dirty="0"/>
        </a:p>
      </dgm:t>
    </dgm:pt>
    <dgm:pt modelId="{2B1A4D03-9918-4E07-87EB-6B533BD8B791}" type="parTrans" cxnId="{76ED5A23-B676-4851-8136-8F6B1FAF9E60}">
      <dgm:prSet/>
      <dgm:spPr/>
      <dgm:t>
        <a:bodyPr/>
        <a:lstStyle/>
        <a:p>
          <a:endParaRPr lang="en-IN"/>
        </a:p>
      </dgm:t>
    </dgm:pt>
    <dgm:pt modelId="{9CE6F83D-400F-489E-8FD9-4E9904556342}" type="sibTrans" cxnId="{76ED5A23-B676-4851-8136-8F6B1FAF9E60}">
      <dgm:prSet/>
      <dgm:spPr/>
      <dgm:t>
        <a:bodyPr/>
        <a:lstStyle/>
        <a:p>
          <a:endParaRPr lang="en-IN" dirty="0"/>
        </a:p>
      </dgm:t>
    </dgm:pt>
    <dgm:pt modelId="{C0218594-AE3C-4D28-85DD-AAF7CA36A187}">
      <dgm:prSet phldrT="[Text]"/>
      <dgm:spPr/>
      <dgm:t>
        <a:bodyPr/>
        <a:lstStyle/>
        <a:p>
          <a:r>
            <a:rPr lang="en-US" dirty="0" smtClean="0"/>
            <a:t>As</a:t>
          </a:r>
          <a:r>
            <a:rPr lang="en-US" baseline="0" dirty="0" smtClean="0"/>
            <a:t> his father was unwell and couldn't work any more he told his son that you have to earn more than you are earning now. Your brother(Ramnikbhai) has arranged Job for you in Aden</a:t>
          </a:r>
          <a:endParaRPr lang="en-IN" dirty="0"/>
        </a:p>
      </dgm:t>
    </dgm:pt>
    <dgm:pt modelId="{8DB66D1C-F43C-42AA-BD72-F3C114D96828}" type="parTrans" cxnId="{A8090399-1617-4339-91F8-7EA745E36FFB}">
      <dgm:prSet/>
      <dgm:spPr/>
      <dgm:t>
        <a:bodyPr/>
        <a:lstStyle/>
        <a:p>
          <a:endParaRPr lang="en-IN"/>
        </a:p>
      </dgm:t>
    </dgm:pt>
    <dgm:pt modelId="{ADA52B37-4452-43B1-881E-936A275992E8}" type="sibTrans" cxnId="{A8090399-1617-4339-91F8-7EA745E36FFB}">
      <dgm:prSet/>
      <dgm:spPr/>
      <dgm:t>
        <a:bodyPr/>
        <a:lstStyle/>
        <a:p>
          <a:endParaRPr lang="en-IN"/>
        </a:p>
      </dgm:t>
    </dgm:pt>
    <dgm:pt modelId="{2A9990F2-8080-404C-856A-2BDB2339F67D}" type="pres">
      <dgm:prSet presAssocID="{92BA0383-DB95-402A-AC70-3F1AF4505BC3}" presName="linearFlow" presStyleCnt="0">
        <dgm:presLayoutVars>
          <dgm:resizeHandles val="exact"/>
        </dgm:presLayoutVars>
      </dgm:prSet>
      <dgm:spPr/>
      <dgm:t>
        <a:bodyPr/>
        <a:lstStyle/>
        <a:p>
          <a:endParaRPr lang="en-IN"/>
        </a:p>
      </dgm:t>
    </dgm:pt>
    <dgm:pt modelId="{A8DB31EC-EF22-47E1-9BE5-B91157875EA9}" type="pres">
      <dgm:prSet presAssocID="{DB0861CF-966A-4C4B-8D21-36BB5C44C953}" presName="node" presStyleLbl="node1" presStyleIdx="0" presStyleCnt="3" custScaleX="242526">
        <dgm:presLayoutVars>
          <dgm:bulletEnabled val="1"/>
        </dgm:presLayoutVars>
      </dgm:prSet>
      <dgm:spPr/>
      <dgm:t>
        <a:bodyPr/>
        <a:lstStyle/>
        <a:p>
          <a:endParaRPr lang="en-IN"/>
        </a:p>
      </dgm:t>
    </dgm:pt>
    <dgm:pt modelId="{CC2CDD68-F520-4AF7-9B69-A4E85CD6719A}" type="pres">
      <dgm:prSet presAssocID="{15872DFB-635B-473E-B0F3-20E7889840FA}" presName="sibTrans" presStyleLbl="sibTrans2D1" presStyleIdx="0" presStyleCnt="2"/>
      <dgm:spPr/>
      <dgm:t>
        <a:bodyPr/>
        <a:lstStyle/>
        <a:p>
          <a:endParaRPr lang="en-IN"/>
        </a:p>
      </dgm:t>
    </dgm:pt>
    <dgm:pt modelId="{01D196B1-65C0-4D5A-9BC7-7B6AAB33FB50}" type="pres">
      <dgm:prSet presAssocID="{15872DFB-635B-473E-B0F3-20E7889840FA}" presName="connectorText" presStyleLbl="sibTrans2D1" presStyleIdx="0" presStyleCnt="2"/>
      <dgm:spPr/>
      <dgm:t>
        <a:bodyPr/>
        <a:lstStyle/>
        <a:p>
          <a:endParaRPr lang="en-IN"/>
        </a:p>
      </dgm:t>
    </dgm:pt>
    <dgm:pt modelId="{93DACFB4-B3D0-41E5-A609-AD09E35B5CF2}" type="pres">
      <dgm:prSet presAssocID="{2CD141BA-3D4B-4BB0-887E-17C3DFCC0AE8}" presName="node" presStyleLbl="node1" presStyleIdx="1" presStyleCnt="3" custScaleX="242526">
        <dgm:presLayoutVars>
          <dgm:bulletEnabled val="1"/>
        </dgm:presLayoutVars>
      </dgm:prSet>
      <dgm:spPr/>
      <dgm:t>
        <a:bodyPr/>
        <a:lstStyle/>
        <a:p>
          <a:endParaRPr lang="en-IN"/>
        </a:p>
      </dgm:t>
    </dgm:pt>
    <dgm:pt modelId="{F617270D-0B34-438D-9ECB-55F7AF664C88}" type="pres">
      <dgm:prSet presAssocID="{9CE6F83D-400F-489E-8FD9-4E9904556342}" presName="sibTrans" presStyleLbl="sibTrans2D1" presStyleIdx="1" presStyleCnt="2"/>
      <dgm:spPr/>
      <dgm:t>
        <a:bodyPr/>
        <a:lstStyle/>
        <a:p>
          <a:endParaRPr lang="en-IN"/>
        </a:p>
      </dgm:t>
    </dgm:pt>
    <dgm:pt modelId="{8F78AF3D-B11D-4039-A22A-80ED719AC057}" type="pres">
      <dgm:prSet presAssocID="{9CE6F83D-400F-489E-8FD9-4E9904556342}" presName="connectorText" presStyleLbl="sibTrans2D1" presStyleIdx="1" presStyleCnt="2"/>
      <dgm:spPr/>
      <dgm:t>
        <a:bodyPr/>
        <a:lstStyle/>
        <a:p>
          <a:endParaRPr lang="en-IN"/>
        </a:p>
      </dgm:t>
    </dgm:pt>
    <dgm:pt modelId="{57A4FAB4-384E-4EE7-A7E5-346C3C54D90D}" type="pres">
      <dgm:prSet presAssocID="{C0218594-AE3C-4D28-85DD-AAF7CA36A187}" presName="node" presStyleLbl="node1" presStyleIdx="2" presStyleCnt="3" custScaleX="242526">
        <dgm:presLayoutVars>
          <dgm:bulletEnabled val="1"/>
        </dgm:presLayoutVars>
      </dgm:prSet>
      <dgm:spPr/>
      <dgm:t>
        <a:bodyPr/>
        <a:lstStyle/>
        <a:p>
          <a:endParaRPr lang="en-IN"/>
        </a:p>
      </dgm:t>
    </dgm:pt>
  </dgm:ptLst>
  <dgm:cxnLst>
    <dgm:cxn modelId="{1150AEA5-36E8-461A-8DFC-EB5A2786AA28}" type="presOf" srcId="{2CD141BA-3D4B-4BB0-887E-17C3DFCC0AE8}" destId="{93DACFB4-B3D0-41E5-A609-AD09E35B5CF2}" srcOrd="0" destOrd="0" presId="urn:microsoft.com/office/officeart/2005/8/layout/process2"/>
    <dgm:cxn modelId="{00866EC3-F443-4FB0-A9CA-B6D3F5C615C0}" type="presOf" srcId="{C0218594-AE3C-4D28-85DD-AAF7CA36A187}" destId="{57A4FAB4-384E-4EE7-A7E5-346C3C54D90D}" srcOrd="0" destOrd="0" presId="urn:microsoft.com/office/officeart/2005/8/layout/process2"/>
    <dgm:cxn modelId="{4738AD7F-5D2A-4AC4-B5B1-7E5804D87F60}" type="presOf" srcId="{92BA0383-DB95-402A-AC70-3F1AF4505BC3}" destId="{2A9990F2-8080-404C-856A-2BDB2339F67D}" srcOrd="0" destOrd="0" presId="urn:microsoft.com/office/officeart/2005/8/layout/process2"/>
    <dgm:cxn modelId="{A083C49A-6628-407B-8D23-6FDF71E35C42}" type="presOf" srcId="{15872DFB-635B-473E-B0F3-20E7889840FA}" destId="{CC2CDD68-F520-4AF7-9B69-A4E85CD6719A}" srcOrd="0" destOrd="0" presId="urn:microsoft.com/office/officeart/2005/8/layout/process2"/>
    <dgm:cxn modelId="{76ED5A23-B676-4851-8136-8F6B1FAF9E60}" srcId="{92BA0383-DB95-402A-AC70-3F1AF4505BC3}" destId="{2CD141BA-3D4B-4BB0-887E-17C3DFCC0AE8}" srcOrd="1" destOrd="0" parTransId="{2B1A4D03-9918-4E07-87EB-6B533BD8B791}" sibTransId="{9CE6F83D-400F-489E-8FD9-4E9904556342}"/>
    <dgm:cxn modelId="{8BCA1CDF-E9A5-4293-9C51-269F856FCBAD}" type="presOf" srcId="{9CE6F83D-400F-489E-8FD9-4E9904556342}" destId="{F617270D-0B34-438D-9ECB-55F7AF664C88}" srcOrd="0" destOrd="0" presId="urn:microsoft.com/office/officeart/2005/8/layout/process2"/>
    <dgm:cxn modelId="{B3677B48-AA3E-4424-A4D6-A544580ABD46}" type="presOf" srcId="{15872DFB-635B-473E-B0F3-20E7889840FA}" destId="{01D196B1-65C0-4D5A-9BC7-7B6AAB33FB50}" srcOrd="1" destOrd="0" presId="urn:microsoft.com/office/officeart/2005/8/layout/process2"/>
    <dgm:cxn modelId="{517FB29A-2BCC-42ED-9D48-48EDA71C695B}" type="presOf" srcId="{DB0861CF-966A-4C4B-8D21-36BB5C44C953}" destId="{A8DB31EC-EF22-47E1-9BE5-B91157875EA9}" srcOrd="0" destOrd="0" presId="urn:microsoft.com/office/officeart/2005/8/layout/process2"/>
    <dgm:cxn modelId="{A8090399-1617-4339-91F8-7EA745E36FFB}" srcId="{92BA0383-DB95-402A-AC70-3F1AF4505BC3}" destId="{C0218594-AE3C-4D28-85DD-AAF7CA36A187}" srcOrd="2" destOrd="0" parTransId="{8DB66D1C-F43C-42AA-BD72-F3C114D96828}" sibTransId="{ADA52B37-4452-43B1-881E-936A275992E8}"/>
    <dgm:cxn modelId="{0EA557F3-BDE2-4252-BAAC-77E26229AA94}" srcId="{92BA0383-DB95-402A-AC70-3F1AF4505BC3}" destId="{DB0861CF-966A-4C4B-8D21-36BB5C44C953}" srcOrd="0" destOrd="0" parTransId="{1FDAE0F2-CD54-4660-9C20-4A10AF9AF057}" sibTransId="{15872DFB-635B-473E-B0F3-20E7889840FA}"/>
    <dgm:cxn modelId="{05E56E76-F17C-4091-AB69-239CB167BA35}" type="presOf" srcId="{9CE6F83D-400F-489E-8FD9-4E9904556342}" destId="{8F78AF3D-B11D-4039-A22A-80ED719AC057}" srcOrd="1" destOrd="0" presId="urn:microsoft.com/office/officeart/2005/8/layout/process2"/>
    <dgm:cxn modelId="{850CC6AF-E6CC-4718-8E91-705F477A9452}" type="presParOf" srcId="{2A9990F2-8080-404C-856A-2BDB2339F67D}" destId="{A8DB31EC-EF22-47E1-9BE5-B91157875EA9}" srcOrd="0" destOrd="0" presId="urn:microsoft.com/office/officeart/2005/8/layout/process2"/>
    <dgm:cxn modelId="{7B436B81-CC15-45F2-84C1-051EF55F505F}" type="presParOf" srcId="{2A9990F2-8080-404C-856A-2BDB2339F67D}" destId="{CC2CDD68-F520-4AF7-9B69-A4E85CD6719A}" srcOrd="1" destOrd="0" presId="urn:microsoft.com/office/officeart/2005/8/layout/process2"/>
    <dgm:cxn modelId="{9CBD47F4-ED72-403C-B46F-66A7E7220E1B}" type="presParOf" srcId="{CC2CDD68-F520-4AF7-9B69-A4E85CD6719A}" destId="{01D196B1-65C0-4D5A-9BC7-7B6AAB33FB50}" srcOrd="0" destOrd="0" presId="urn:microsoft.com/office/officeart/2005/8/layout/process2"/>
    <dgm:cxn modelId="{D2ADAA64-40C4-4F05-B2A3-7F13B7C6FB96}" type="presParOf" srcId="{2A9990F2-8080-404C-856A-2BDB2339F67D}" destId="{93DACFB4-B3D0-41E5-A609-AD09E35B5CF2}" srcOrd="2" destOrd="0" presId="urn:microsoft.com/office/officeart/2005/8/layout/process2"/>
    <dgm:cxn modelId="{15021DFE-F194-4603-844C-0ABEF89DA03B}" type="presParOf" srcId="{2A9990F2-8080-404C-856A-2BDB2339F67D}" destId="{F617270D-0B34-438D-9ECB-55F7AF664C88}" srcOrd="3" destOrd="0" presId="urn:microsoft.com/office/officeart/2005/8/layout/process2"/>
    <dgm:cxn modelId="{4023BBE5-B2BA-4692-9A8F-E8E2E850D6F1}" type="presParOf" srcId="{F617270D-0B34-438D-9ECB-55F7AF664C88}" destId="{8F78AF3D-B11D-4039-A22A-80ED719AC057}" srcOrd="0" destOrd="0" presId="urn:microsoft.com/office/officeart/2005/8/layout/process2"/>
    <dgm:cxn modelId="{32D81CEA-6AFE-4B33-A823-2761FFB3BB18}" type="presParOf" srcId="{2A9990F2-8080-404C-856A-2BDB2339F67D}" destId="{57A4FAB4-384E-4EE7-A7E5-346C3C54D90D}"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BA0383-DB95-402A-AC70-3F1AF4505BC3}" type="doc">
      <dgm:prSet loTypeId="urn:microsoft.com/office/officeart/2005/8/layout/process2" loCatId="process" qsTypeId="urn:microsoft.com/office/officeart/2005/8/quickstyle/simple2" qsCatId="simple" csTypeId="urn:microsoft.com/office/officeart/2005/8/colors/colorful5" csCatId="colorful" phldr="1"/>
      <dgm:spPr/>
      <dgm:t>
        <a:bodyPr/>
        <a:lstStyle/>
        <a:p>
          <a:endParaRPr lang="en-IN"/>
        </a:p>
      </dgm:t>
    </dgm:pt>
    <dgm:pt modelId="{DB0861CF-966A-4C4B-8D21-36BB5C44C953}">
      <dgm:prSet phldrT="[Text]" custT="1"/>
      <dgm:spPr/>
      <dgm:t>
        <a:bodyPr/>
        <a:lstStyle/>
        <a:p>
          <a:r>
            <a:rPr lang="en-IN" sz="1200" dirty="0" smtClean="0"/>
            <a:t>On reaching Aden, Dhirubhai joined office on the very day of his arrival. It was a clerk's job with the A. Besse &amp; Co., named after its French founder Antonin Besse. Those days Aden was the second busiest trading and oil bunkering port in the world after London handling over 6,300 ships a year</a:t>
          </a:r>
          <a:r>
            <a:rPr lang="en-IN" sz="1000" dirty="0" smtClean="0"/>
            <a:t>.</a:t>
          </a:r>
          <a:r>
            <a:rPr lang="en-US" sz="1000" dirty="0" smtClean="0"/>
            <a:t> </a:t>
          </a:r>
          <a:endParaRPr lang="en-IN" sz="1000" dirty="0"/>
        </a:p>
      </dgm:t>
    </dgm:pt>
    <dgm:pt modelId="{1FDAE0F2-CD54-4660-9C20-4A10AF9AF057}" type="parTrans" cxnId="{0EA557F3-BDE2-4252-BAAC-77E26229AA94}">
      <dgm:prSet/>
      <dgm:spPr/>
      <dgm:t>
        <a:bodyPr/>
        <a:lstStyle/>
        <a:p>
          <a:endParaRPr lang="en-IN"/>
        </a:p>
      </dgm:t>
    </dgm:pt>
    <dgm:pt modelId="{15872DFB-635B-473E-B0F3-20E7889840FA}" type="sibTrans" cxnId="{0EA557F3-BDE2-4252-BAAC-77E26229AA94}">
      <dgm:prSet/>
      <dgm:spPr/>
      <dgm:t>
        <a:bodyPr/>
        <a:lstStyle/>
        <a:p>
          <a:endParaRPr lang="en-IN" dirty="0"/>
        </a:p>
      </dgm:t>
    </dgm:pt>
    <dgm:pt modelId="{2CD141BA-3D4B-4BB0-887E-17C3DFCC0AE8}">
      <dgm:prSet phldrT="[Text]" custT="1"/>
      <dgm:spPr/>
      <dgm:t>
        <a:bodyPr/>
        <a:lstStyle/>
        <a:p>
          <a:r>
            <a:rPr lang="en-US" sz="1400" dirty="0" smtClean="0"/>
            <a:t>At Aden Dhirubhai learnt how to do business, accounts, bookkeeping , and all other business skills</a:t>
          </a:r>
          <a:endParaRPr lang="en-IN" sz="1400" dirty="0"/>
        </a:p>
      </dgm:t>
    </dgm:pt>
    <dgm:pt modelId="{2B1A4D03-9918-4E07-87EB-6B533BD8B791}" type="parTrans" cxnId="{76ED5A23-B676-4851-8136-8F6B1FAF9E60}">
      <dgm:prSet/>
      <dgm:spPr/>
      <dgm:t>
        <a:bodyPr/>
        <a:lstStyle/>
        <a:p>
          <a:endParaRPr lang="en-IN"/>
        </a:p>
      </dgm:t>
    </dgm:pt>
    <dgm:pt modelId="{9CE6F83D-400F-489E-8FD9-4E9904556342}" type="sibTrans" cxnId="{76ED5A23-B676-4851-8136-8F6B1FAF9E60}">
      <dgm:prSet/>
      <dgm:spPr/>
      <dgm:t>
        <a:bodyPr/>
        <a:lstStyle/>
        <a:p>
          <a:endParaRPr lang="en-IN" dirty="0"/>
        </a:p>
      </dgm:t>
    </dgm:pt>
    <dgm:pt modelId="{C0218594-AE3C-4D28-85DD-AAF7CA36A187}">
      <dgm:prSet phldrT="[Text]"/>
      <dgm:spPr/>
      <dgm:t>
        <a:bodyPr/>
        <a:lstStyle/>
        <a:p>
          <a:r>
            <a:rPr lang="en-US" dirty="0" smtClean="0"/>
            <a:t>As </a:t>
          </a:r>
          <a:r>
            <a:rPr lang="en-US" baseline="0" dirty="0" smtClean="0"/>
            <a:t>the company he worked in built a new harbor for distribution of oil in shell he was promoted  to work their. And one fine day he dreamt of  </a:t>
          </a:r>
          <a:r>
            <a:rPr lang="en-US" b="1" i="1" baseline="0" dirty="0" smtClean="0">
              <a:solidFill>
                <a:srgbClr val="FF0000"/>
              </a:solidFill>
            </a:rPr>
            <a:t>HAVING A REFINERY OF HIS OWN </a:t>
          </a:r>
          <a:endParaRPr lang="en-IN" b="1" i="1" dirty="0">
            <a:solidFill>
              <a:srgbClr val="FF0000"/>
            </a:solidFill>
          </a:endParaRPr>
        </a:p>
      </dgm:t>
    </dgm:pt>
    <dgm:pt modelId="{8DB66D1C-F43C-42AA-BD72-F3C114D96828}" type="parTrans" cxnId="{A8090399-1617-4339-91F8-7EA745E36FFB}">
      <dgm:prSet/>
      <dgm:spPr/>
      <dgm:t>
        <a:bodyPr/>
        <a:lstStyle/>
        <a:p>
          <a:endParaRPr lang="en-IN"/>
        </a:p>
      </dgm:t>
    </dgm:pt>
    <dgm:pt modelId="{ADA52B37-4452-43B1-881E-936A275992E8}" type="sibTrans" cxnId="{A8090399-1617-4339-91F8-7EA745E36FFB}">
      <dgm:prSet/>
      <dgm:spPr/>
      <dgm:t>
        <a:bodyPr/>
        <a:lstStyle/>
        <a:p>
          <a:endParaRPr lang="en-IN"/>
        </a:p>
      </dgm:t>
    </dgm:pt>
    <dgm:pt modelId="{C22F3D59-FEDB-42E6-8860-5A41EE2E5902}">
      <dgm:prSet/>
      <dgm:spPr/>
      <dgm:t>
        <a:bodyPr/>
        <a:lstStyle/>
        <a:p>
          <a:pPr marL="0" indent="0" defTabSz="900113">
            <a:tabLst/>
          </a:pPr>
          <a:r>
            <a:rPr lang="en-IN" dirty="0" smtClean="0"/>
            <a:t>The company in which Dhirubhai worked was engaged in almost every branch of trading business - cargo booking, handling, shipping, forwarding, and wholesale merchandising. Besse acted as trading agents for a large number of European, American, African and Asian companies and dealt with all sorts of goods ranging from sugar, spices, food grains and textiles to office stationery, tools, machinery and petroleum products. Dhirubhai was first sent to the commodities trading section of the firm. Later, he was transferred to the section that handled petroleum products for the oil giant Shell.</a:t>
          </a:r>
        </a:p>
      </dgm:t>
    </dgm:pt>
    <dgm:pt modelId="{10A3ED9C-A332-42D3-B48B-A18F4D7C7526}" type="parTrans" cxnId="{8C2DE002-EBF5-451E-8FE8-43E9AAF59085}">
      <dgm:prSet/>
      <dgm:spPr/>
      <dgm:t>
        <a:bodyPr/>
        <a:lstStyle/>
        <a:p>
          <a:endParaRPr lang="en-IN"/>
        </a:p>
      </dgm:t>
    </dgm:pt>
    <dgm:pt modelId="{F0960D7E-2B4D-490E-B0EA-568A4B5DD47A}" type="sibTrans" cxnId="{8C2DE002-EBF5-451E-8FE8-43E9AAF59085}">
      <dgm:prSet/>
      <dgm:spPr/>
      <dgm:t>
        <a:bodyPr/>
        <a:lstStyle/>
        <a:p>
          <a:endParaRPr lang="en-IN" dirty="0"/>
        </a:p>
      </dgm:t>
    </dgm:pt>
    <dgm:pt modelId="{3077C909-2286-49D1-9E7F-4CED295F1160}" type="pres">
      <dgm:prSet presAssocID="{92BA0383-DB95-402A-AC70-3F1AF4505BC3}" presName="linearFlow" presStyleCnt="0">
        <dgm:presLayoutVars>
          <dgm:resizeHandles val="exact"/>
        </dgm:presLayoutVars>
      </dgm:prSet>
      <dgm:spPr/>
      <dgm:t>
        <a:bodyPr/>
        <a:lstStyle/>
        <a:p>
          <a:endParaRPr lang="en-IN"/>
        </a:p>
      </dgm:t>
    </dgm:pt>
    <dgm:pt modelId="{F9AD1831-620D-437E-AA4E-23E2A8D4EED0}" type="pres">
      <dgm:prSet presAssocID="{DB0861CF-966A-4C4B-8D21-36BB5C44C953}" presName="node" presStyleLbl="node1" presStyleIdx="0" presStyleCnt="4" custScaleX="204208">
        <dgm:presLayoutVars>
          <dgm:bulletEnabled val="1"/>
        </dgm:presLayoutVars>
      </dgm:prSet>
      <dgm:spPr/>
      <dgm:t>
        <a:bodyPr/>
        <a:lstStyle/>
        <a:p>
          <a:endParaRPr lang="en-IN"/>
        </a:p>
      </dgm:t>
    </dgm:pt>
    <dgm:pt modelId="{D4B00AA3-0CBF-42B3-96BE-F6CE2CD98898}" type="pres">
      <dgm:prSet presAssocID="{15872DFB-635B-473E-B0F3-20E7889840FA}" presName="sibTrans" presStyleLbl="sibTrans2D1" presStyleIdx="0" presStyleCnt="3"/>
      <dgm:spPr/>
      <dgm:t>
        <a:bodyPr/>
        <a:lstStyle/>
        <a:p>
          <a:endParaRPr lang="en-IN"/>
        </a:p>
      </dgm:t>
    </dgm:pt>
    <dgm:pt modelId="{CCEC6268-4DE5-467F-A659-58F5C7500C86}" type="pres">
      <dgm:prSet presAssocID="{15872DFB-635B-473E-B0F3-20E7889840FA}" presName="connectorText" presStyleLbl="sibTrans2D1" presStyleIdx="0" presStyleCnt="3"/>
      <dgm:spPr/>
      <dgm:t>
        <a:bodyPr/>
        <a:lstStyle/>
        <a:p>
          <a:endParaRPr lang="en-IN"/>
        </a:p>
      </dgm:t>
    </dgm:pt>
    <dgm:pt modelId="{529A683F-0945-45EA-85AE-FEA317314F09}" type="pres">
      <dgm:prSet presAssocID="{C22F3D59-FEDB-42E6-8860-5A41EE2E5902}" presName="node" presStyleLbl="node1" presStyleIdx="1" presStyleCnt="4" custScaleX="204208" custScaleY="163276">
        <dgm:presLayoutVars>
          <dgm:bulletEnabled val="1"/>
        </dgm:presLayoutVars>
      </dgm:prSet>
      <dgm:spPr/>
      <dgm:t>
        <a:bodyPr/>
        <a:lstStyle/>
        <a:p>
          <a:endParaRPr lang="en-IN"/>
        </a:p>
      </dgm:t>
    </dgm:pt>
    <dgm:pt modelId="{249D045D-408D-4032-8E0F-8AC32B0237C8}" type="pres">
      <dgm:prSet presAssocID="{F0960D7E-2B4D-490E-B0EA-568A4B5DD47A}" presName="sibTrans" presStyleLbl="sibTrans2D1" presStyleIdx="1" presStyleCnt="3"/>
      <dgm:spPr/>
      <dgm:t>
        <a:bodyPr/>
        <a:lstStyle/>
        <a:p>
          <a:endParaRPr lang="en-IN"/>
        </a:p>
      </dgm:t>
    </dgm:pt>
    <dgm:pt modelId="{077D071E-183A-43C9-9A0A-E5FAF89C2C0D}" type="pres">
      <dgm:prSet presAssocID="{F0960D7E-2B4D-490E-B0EA-568A4B5DD47A}" presName="connectorText" presStyleLbl="sibTrans2D1" presStyleIdx="1" presStyleCnt="3"/>
      <dgm:spPr/>
      <dgm:t>
        <a:bodyPr/>
        <a:lstStyle/>
        <a:p>
          <a:endParaRPr lang="en-IN"/>
        </a:p>
      </dgm:t>
    </dgm:pt>
    <dgm:pt modelId="{FF9F72F7-80A9-4159-A462-BA8D59235E2D}" type="pres">
      <dgm:prSet presAssocID="{2CD141BA-3D4B-4BB0-887E-17C3DFCC0AE8}" presName="node" presStyleLbl="node1" presStyleIdx="2" presStyleCnt="4" custScaleX="204208" custScaleY="46029">
        <dgm:presLayoutVars>
          <dgm:bulletEnabled val="1"/>
        </dgm:presLayoutVars>
      </dgm:prSet>
      <dgm:spPr/>
      <dgm:t>
        <a:bodyPr/>
        <a:lstStyle/>
        <a:p>
          <a:endParaRPr lang="en-IN"/>
        </a:p>
      </dgm:t>
    </dgm:pt>
    <dgm:pt modelId="{2CD32982-2D98-462D-B479-C6A1F47BD54B}" type="pres">
      <dgm:prSet presAssocID="{9CE6F83D-400F-489E-8FD9-4E9904556342}" presName="sibTrans" presStyleLbl="sibTrans2D1" presStyleIdx="2" presStyleCnt="3"/>
      <dgm:spPr/>
      <dgm:t>
        <a:bodyPr/>
        <a:lstStyle/>
        <a:p>
          <a:endParaRPr lang="en-IN"/>
        </a:p>
      </dgm:t>
    </dgm:pt>
    <dgm:pt modelId="{5141EC07-7CAE-4D03-8B86-456247E83D68}" type="pres">
      <dgm:prSet presAssocID="{9CE6F83D-400F-489E-8FD9-4E9904556342}" presName="connectorText" presStyleLbl="sibTrans2D1" presStyleIdx="2" presStyleCnt="3"/>
      <dgm:spPr/>
      <dgm:t>
        <a:bodyPr/>
        <a:lstStyle/>
        <a:p>
          <a:endParaRPr lang="en-IN"/>
        </a:p>
      </dgm:t>
    </dgm:pt>
    <dgm:pt modelId="{3D32E6A1-342A-42AC-9695-6D7CA205103C}" type="pres">
      <dgm:prSet presAssocID="{C0218594-AE3C-4D28-85DD-AAF7CA36A187}" presName="node" presStyleLbl="node1" presStyleIdx="3" presStyleCnt="4" custScaleX="204208">
        <dgm:presLayoutVars>
          <dgm:bulletEnabled val="1"/>
        </dgm:presLayoutVars>
      </dgm:prSet>
      <dgm:spPr/>
      <dgm:t>
        <a:bodyPr/>
        <a:lstStyle/>
        <a:p>
          <a:endParaRPr lang="en-IN"/>
        </a:p>
      </dgm:t>
    </dgm:pt>
  </dgm:ptLst>
  <dgm:cxnLst>
    <dgm:cxn modelId="{D228B138-9CE5-454E-8F86-C3650B4D5619}" type="presOf" srcId="{DB0861CF-966A-4C4B-8D21-36BB5C44C953}" destId="{F9AD1831-620D-437E-AA4E-23E2A8D4EED0}" srcOrd="0" destOrd="0" presId="urn:microsoft.com/office/officeart/2005/8/layout/process2"/>
    <dgm:cxn modelId="{0EA557F3-BDE2-4252-BAAC-77E26229AA94}" srcId="{92BA0383-DB95-402A-AC70-3F1AF4505BC3}" destId="{DB0861CF-966A-4C4B-8D21-36BB5C44C953}" srcOrd="0" destOrd="0" parTransId="{1FDAE0F2-CD54-4660-9C20-4A10AF9AF057}" sibTransId="{15872DFB-635B-473E-B0F3-20E7889840FA}"/>
    <dgm:cxn modelId="{8C2DE002-EBF5-451E-8FE8-43E9AAF59085}" srcId="{92BA0383-DB95-402A-AC70-3F1AF4505BC3}" destId="{C22F3D59-FEDB-42E6-8860-5A41EE2E5902}" srcOrd="1" destOrd="0" parTransId="{10A3ED9C-A332-42D3-B48B-A18F4D7C7526}" sibTransId="{F0960D7E-2B4D-490E-B0EA-568A4B5DD47A}"/>
    <dgm:cxn modelId="{3D37AF64-BBD8-45DC-8B15-D18B99DE02E6}" type="presOf" srcId="{92BA0383-DB95-402A-AC70-3F1AF4505BC3}" destId="{3077C909-2286-49D1-9E7F-4CED295F1160}" srcOrd="0" destOrd="0" presId="urn:microsoft.com/office/officeart/2005/8/layout/process2"/>
    <dgm:cxn modelId="{A61AE621-72DC-49A8-80D4-19D33F2AD708}" type="presOf" srcId="{9CE6F83D-400F-489E-8FD9-4E9904556342}" destId="{2CD32982-2D98-462D-B479-C6A1F47BD54B}" srcOrd="0" destOrd="0" presId="urn:microsoft.com/office/officeart/2005/8/layout/process2"/>
    <dgm:cxn modelId="{C6FDBB82-16D1-4AB6-82D3-327E882FB679}" type="presOf" srcId="{F0960D7E-2B4D-490E-B0EA-568A4B5DD47A}" destId="{249D045D-408D-4032-8E0F-8AC32B0237C8}" srcOrd="0" destOrd="0" presId="urn:microsoft.com/office/officeart/2005/8/layout/process2"/>
    <dgm:cxn modelId="{A16FE4F8-3AC0-4FC2-B362-E7447B2CAB42}" type="presOf" srcId="{15872DFB-635B-473E-B0F3-20E7889840FA}" destId="{D4B00AA3-0CBF-42B3-96BE-F6CE2CD98898}" srcOrd="0" destOrd="0" presId="urn:microsoft.com/office/officeart/2005/8/layout/process2"/>
    <dgm:cxn modelId="{D785C02E-D5F5-4F35-A041-139AAFDDB365}" type="presOf" srcId="{C0218594-AE3C-4D28-85DD-AAF7CA36A187}" destId="{3D32E6A1-342A-42AC-9695-6D7CA205103C}" srcOrd="0" destOrd="0" presId="urn:microsoft.com/office/officeart/2005/8/layout/process2"/>
    <dgm:cxn modelId="{F1EB2FC0-2FD8-4144-BDDF-072B58C27AE6}" type="presOf" srcId="{F0960D7E-2B4D-490E-B0EA-568A4B5DD47A}" destId="{077D071E-183A-43C9-9A0A-E5FAF89C2C0D}" srcOrd="1" destOrd="0" presId="urn:microsoft.com/office/officeart/2005/8/layout/process2"/>
    <dgm:cxn modelId="{A624A305-3019-45E4-8865-883D487BA649}" type="presOf" srcId="{2CD141BA-3D4B-4BB0-887E-17C3DFCC0AE8}" destId="{FF9F72F7-80A9-4159-A462-BA8D59235E2D}" srcOrd="0" destOrd="0" presId="urn:microsoft.com/office/officeart/2005/8/layout/process2"/>
    <dgm:cxn modelId="{0AAA8B82-DCCC-4B87-98CC-6A976E481603}" type="presOf" srcId="{C22F3D59-FEDB-42E6-8860-5A41EE2E5902}" destId="{529A683F-0945-45EA-85AE-FEA317314F09}" srcOrd="0" destOrd="0" presId="urn:microsoft.com/office/officeart/2005/8/layout/process2"/>
    <dgm:cxn modelId="{0B84FCA4-40E5-4471-955E-DA357A4B8B4B}" type="presOf" srcId="{9CE6F83D-400F-489E-8FD9-4E9904556342}" destId="{5141EC07-7CAE-4D03-8B86-456247E83D68}" srcOrd="1" destOrd="0" presId="urn:microsoft.com/office/officeart/2005/8/layout/process2"/>
    <dgm:cxn modelId="{76ED5A23-B676-4851-8136-8F6B1FAF9E60}" srcId="{92BA0383-DB95-402A-AC70-3F1AF4505BC3}" destId="{2CD141BA-3D4B-4BB0-887E-17C3DFCC0AE8}" srcOrd="2" destOrd="0" parTransId="{2B1A4D03-9918-4E07-87EB-6B533BD8B791}" sibTransId="{9CE6F83D-400F-489E-8FD9-4E9904556342}"/>
    <dgm:cxn modelId="{A8090399-1617-4339-91F8-7EA745E36FFB}" srcId="{92BA0383-DB95-402A-AC70-3F1AF4505BC3}" destId="{C0218594-AE3C-4D28-85DD-AAF7CA36A187}" srcOrd="3" destOrd="0" parTransId="{8DB66D1C-F43C-42AA-BD72-F3C114D96828}" sibTransId="{ADA52B37-4452-43B1-881E-936A275992E8}"/>
    <dgm:cxn modelId="{262698DD-547A-450A-87D1-A222083EF2E3}" type="presOf" srcId="{15872DFB-635B-473E-B0F3-20E7889840FA}" destId="{CCEC6268-4DE5-467F-A659-58F5C7500C86}" srcOrd="1" destOrd="0" presId="urn:microsoft.com/office/officeart/2005/8/layout/process2"/>
    <dgm:cxn modelId="{1C28447E-F4CE-413A-80BB-081A19693CEE}" type="presParOf" srcId="{3077C909-2286-49D1-9E7F-4CED295F1160}" destId="{F9AD1831-620D-437E-AA4E-23E2A8D4EED0}" srcOrd="0" destOrd="0" presId="urn:microsoft.com/office/officeart/2005/8/layout/process2"/>
    <dgm:cxn modelId="{3A859CD8-AC22-41F7-BB73-690D63680A84}" type="presParOf" srcId="{3077C909-2286-49D1-9E7F-4CED295F1160}" destId="{D4B00AA3-0CBF-42B3-96BE-F6CE2CD98898}" srcOrd="1" destOrd="0" presId="urn:microsoft.com/office/officeart/2005/8/layout/process2"/>
    <dgm:cxn modelId="{E447F40C-F730-47B4-B5B4-E53CDF46BB89}" type="presParOf" srcId="{D4B00AA3-0CBF-42B3-96BE-F6CE2CD98898}" destId="{CCEC6268-4DE5-467F-A659-58F5C7500C86}" srcOrd="0" destOrd="0" presId="urn:microsoft.com/office/officeart/2005/8/layout/process2"/>
    <dgm:cxn modelId="{15481064-CB03-4F75-B31E-7C48AE4B0D14}" type="presParOf" srcId="{3077C909-2286-49D1-9E7F-4CED295F1160}" destId="{529A683F-0945-45EA-85AE-FEA317314F09}" srcOrd="2" destOrd="0" presId="urn:microsoft.com/office/officeart/2005/8/layout/process2"/>
    <dgm:cxn modelId="{D55A4980-1D9E-4FBE-86B5-5DA8F10BFF04}" type="presParOf" srcId="{3077C909-2286-49D1-9E7F-4CED295F1160}" destId="{249D045D-408D-4032-8E0F-8AC32B0237C8}" srcOrd="3" destOrd="0" presId="urn:microsoft.com/office/officeart/2005/8/layout/process2"/>
    <dgm:cxn modelId="{D8863525-2CB2-4E50-B1F7-1702B1AAC718}" type="presParOf" srcId="{249D045D-408D-4032-8E0F-8AC32B0237C8}" destId="{077D071E-183A-43C9-9A0A-E5FAF89C2C0D}" srcOrd="0" destOrd="0" presId="urn:microsoft.com/office/officeart/2005/8/layout/process2"/>
    <dgm:cxn modelId="{EDC0DEE5-BC36-4919-9C24-8AF3CB275D00}" type="presParOf" srcId="{3077C909-2286-49D1-9E7F-4CED295F1160}" destId="{FF9F72F7-80A9-4159-A462-BA8D59235E2D}" srcOrd="4" destOrd="0" presId="urn:microsoft.com/office/officeart/2005/8/layout/process2"/>
    <dgm:cxn modelId="{ACFAF364-9E4D-4B9D-A3F5-43CCE969754B}" type="presParOf" srcId="{3077C909-2286-49D1-9E7F-4CED295F1160}" destId="{2CD32982-2D98-462D-B479-C6A1F47BD54B}" srcOrd="5" destOrd="0" presId="urn:microsoft.com/office/officeart/2005/8/layout/process2"/>
    <dgm:cxn modelId="{40BE0871-F5B9-4C66-AD95-C40197CD592F}" type="presParOf" srcId="{2CD32982-2D98-462D-B479-C6A1F47BD54B}" destId="{5141EC07-7CAE-4D03-8B86-456247E83D68}" srcOrd="0" destOrd="0" presId="urn:microsoft.com/office/officeart/2005/8/layout/process2"/>
    <dgm:cxn modelId="{B720AED7-0825-41AD-9632-E68C81C9CE69}" type="presParOf" srcId="{3077C909-2286-49D1-9E7F-4CED295F1160}" destId="{3D32E6A1-342A-42AC-9695-6D7CA205103C}" srcOrd="6"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BA0383-DB95-402A-AC70-3F1AF4505BC3}" type="doc">
      <dgm:prSet loTypeId="urn:microsoft.com/office/officeart/2005/8/layout/process2" loCatId="process" qsTypeId="urn:microsoft.com/office/officeart/2005/8/quickstyle/simple2" qsCatId="simple" csTypeId="urn:microsoft.com/office/officeart/2005/8/colors/colorful5" csCatId="colorful" phldr="1"/>
      <dgm:spPr/>
      <dgm:t>
        <a:bodyPr/>
        <a:lstStyle/>
        <a:p>
          <a:endParaRPr lang="en-IN"/>
        </a:p>
      </dgm:t>
    </dgm:pt>
    <dgm:pt modelId="{DB0861CF-966A-4C4B-8D21-36BB5C44C953}">
      <dgm:prSet phldrT="[Text]" custT="1"/>
      <dgm:spPr/>
      <dgm:t>
        <a:bodyPr/>
        <a:lstStyle/>
        <a:p>
          <a:r>
            <a:rPr lang="en-US" sz="1800" dirty="0" smtClean="0"/>
            <a:t>Now Dhirubhai Ambani had enough money to start his own business in India  and so he felt that India was calling me though having a dream of opening a shop in London </a:t>
          </a:r>
          <a:endParaRPr lang="en-IN" sz="1800" dirty="0"/>
        </a:p>
      </dgm:t>
    </dgm:pt>
    <dgm:pt modelId="{1FDAE0F2-CD54-4660-9C20-4A10AF9AF057}" type="parTrans" cxnId="{0EA557F3-BDE2-4252-BAAC-77E26229AA94}">
      <dgm:prSet/>
      <dgm:spPr/>
      <dgm:t>
        <a:bodyPr/>
        <a:lstStyle/>
        <a:p>
          <a:endParaRPr lang="en-IN"/>
        </a:p>
      </dgm:t>
    </dgm:pt>
    <dgm:pt modelId="{15872DFB-635B-473E-B0F3-20E7889840FA}" type="sibTrans" cxnId="{0EA557F3-BDE2-4252-BAAC-77E26229AA94}">
      <dgm:prSet/>
      <dgm:spPr/>
      <dgm:t>
        <a:bodyPr/>
        <a:lstStyle/>
        <a:p>
          <a:endParaRPr lang="en-IN" dirty="0"/>
        </a:p>
      </dgm:t>
    </dgm:pt>
    <dgm:pt modelId="{2CD141BA-3D4B-4BB0-887E-17C3DFCC0AE8}">
      <dgm:prSet phldrT="[Text]" custT="1"/>
      <dgm:spPr/>
      <dgm:t>
        <a:bodyPr/>
        <a:lstStyle/>
        <a:p>
          <a:pPr algn="just"/>
          <a:r>
            <a:rPr lang="en-IN" sz="1600" dirty="0" smtClean="0"/>
            <a:t>During this period, Dhirubhai and his family used to stay in a one-bedroom apartment at the Jai Hind Estate in Bhuleshwar, Mumbai. In 1965, Champaklal Damani and Dhirubhai Ambani ended their partnership and Dhirubhai started on his own.</a:t>
          </a:r>
          <a:endParaRPr lang="en-IN" sz="1600" dirty="0"/>
        </a:p>
      </dgm:t>
    </dgm:pt>
    <dgm:pt modelId="{2B1A4D03-9918-4E07-87EB-6B533BD8B791}" type="parTrans" cxnId="{76ED5A23-B676-4851-8136-8F6B1FAF9E60}">
      <dgm:prSet/>
      <dgm:spPr/>
      <dgm:t>
        <a:bodyPr/>
        <a:lstStyle/>
        <a:p>
          <a:endParaRPr lang="en-IN"/>
        </a:p>
      </dgm:t>
    </dgm:pt>
    <dgm:pt modelId="{9CE6F83D-400F-489E-8FD9-4E9904556342}" type="sibTrans" cxnId="{76ED5A23-B676-4851-8136-8F6B1FAF9E60}">
      <dgm:prSet/>
      <dgm:spPr/>
      <dgm:t>
        <a:bodyPr/>
        <a:lstStyle/>
        <a:p>
          <a:endParaRPr lang="en-IN" dirty="0"/>
        </a:p>
      </dgm:t>
    </dgm:pt>
    <dgm:pt modelId="{C0218594-AE3C-4D28-85DD-AAF7CA36A187}">
      <dgm:prSet phldrT="[Text]" custT="1"/>
      <dgm:spPr/>
      <dgm:t>
        <a:bodyPr/>
        <a:lstStyle/>
        <a:p>
          <a:r>
            <a:rPr lang="en-IN" sz="1600" b="0" i="0" dirty="0" smtClean="0">
              <a:solidFill>
                <a:schemeClr val="tx1"/>
              </a:solidFill>
            </a:rPr>
            <a:t>In 1968, he moved to an upmarket apartment at Altamont Road in South Mumbai. </a:t>
          </a:r>
          <a:endParaRPr lang="en-IN" sz="1600" b="0" i="0" dirty="0">
            <a:solidFill>
              <a:srgbClr val="FF0000"/>
            </a:solidFill>
          </a:endParaRPr>
        </a:p>
      </dgm:t>
    </dgm:pt>
    <dgm:pt modelId="{8DB66D1C-F43C-42AA-BD72-F3C114D96828}" type="parTrans" cxnId="{A8090399-1617-4339-91F8-7EA745E36FFB}">
      <dgm:prSet/>
      <dgm:spPr/>
      <dgm:t>
        <a:bodyPr/>
        <a:lstStyle/>
        <a:p>
          <a:endParaRPr lang="en-IN"/>
        </a:p>
      </dgm:t>
    </dgm:pt>
    <dgm:pt modelId="{ADA52B37-4452-43B1-881E-936A275992E8}" type="sibTrans" cxnId="{A8090399-1617-4339-91F8-7EA745E36FFB}">
      <dgm:prSet/>
      <dgm:spPr/>
      <dgm:t>
        <a:bodyPr/>
        <a:lstStyle/>
        <a:p>
          <a:endParaRPr lang="en-IN"/>
        </a:p>
      </dgm:t>
    </dgm:pt>
    <dgm:pt modelId="{C22F3D59-FEDB-42E6-8860-5A41EE2E5902}">
      <dgm:prSet/>
      <dgm:spPr/>
      <dgm:t>
        <a:bodyPr/>
        <a:lstStyle/>
        <a:p>
          <a:pPr algn="l"/>
          <a:r>
            <a:rPr lang="en-IN" dirty="0" smtClean="0"/>
            <a:t>Started "Majin" in partnership with Champaklal Damani, his second cousin, who used to be with him in Aden, Yemen. Majin was to import polyester yarn and export spices to Yemen. The first office of the Reliance Commercial Corporation was set up at the Narsinatha Street in Masjid Bunder. It was a 350 sq ft room with a telephone, one table and three chairs. Initially, they had two assistants to help them with their business.</a:t>
          </a:r>
        </a:p>
      </dgm:t>
    </dgm:pt>
    <dgm:pt modelId="{10A3ED9C-A332-42D3-B48B-A18F4D7C7526}" type="parTrans" cxnId="{8C2DE002-EBF5-451E-8FE8-43E9AAF59085}">
      <dgm:prSet/>
      <dgm:spPr/>
      <dgm:t>
        <a:bodyPr/>
        <a:lstStyle/>
        <a:p>
          <a:endParaRPr lang="en-IN"/>
        </a:p>
      </dgm:t>
    </dgm:pt>
    <dgm:pt modelId="{F0960D7E-2B4D-490E-B0EA-568A4B5DD47A}" type="sibTrans" cxnId="{8C2DE002-EBF5-451E-8FE8-43E9AAF59085}">
      <dgm:prSet/>
      <dgm:spPr/>
      <dgm:t>
        <a:bodyPr/>
        <a:lstStyle/>
        <a:p>
          <a:endParaRPr lang="en-IN" dirty="0"/>
        </a:p>
      </dgm:t>
    </dgm:pt>
    <dgm:pt modelId="{3077C909-2286-49D1-9E7F-4CED295F1160}" type="pres">
      <dgm:prSet presAssocID="{92BA0383-DB95-402A-AC70-3F1AF4505BC3}" presName="linearFlow" presStyleCnt="0">
        <dgm:presLayoutVars>
          <dgm:resizeHandles val="exact"/>
        </dgm:presLayoutVars>
      </dgm:prSet>
      <dgm:spPr/>
      <dgm:t>
        <a:bodyPr/>
        <a:lstStyle/>
        <a:p>
          <a:endParaRPr lang="en-IN"/>
        </a:p>
      </dgm:t>
    </dgm:pt>
    <dgm:pt modelId="{F9AD1831-620D-437E-AA4E-23E2A8D4EED0}" type="pres">
      <dgm:prSet presAssocID="{DB0861CF-966A-4C4B-8D21-36BB5C44C953}" presName="node" presStyleLbl="node1" presStyleIdx="0" presStyleCnt="4" custScaleX="204208">
        <dgm:presLayoutVars>
          <dgm:bulletEnabled val="1"/>
        </dgm:presLayoutVars>
      </dgm:prSet>
      <dgm:spPr/>
      <dgm:t>
        <a:bodyPr/>
        <a:lstStyle/>
        <a:p>
          <a:endParaRPr lang="en-IN"/>
        </a:p>
      </dgm:t>
    </dgm:pt>
    <dgm:pt modelId="{D4B00AA3-0CBF-42B3-96BE-F6CE2CD98898}" type="pres">
      <dgm:prSet presAssocID="{15872DFB-635B-473E-B0F3-20E7889840FA}" presName="sibTrans" presStyleLbl="sibTrans2D1" presStyleIdx="0" presStyleCnt="3"/>
      <dgm:spPr/>
      <dgm:t>
        <a:bodyPr/>
        <a:lstStyle/>
        <a:p>
          <a:endParaRPr lang="en-IN"/>
        </a:p>
      </dgm:t>
    </dgm:pt>
    <dgm:pt modelId="{CCEC6268-4DE5-467F-A659-58F5C7500C86}" type="pres">
      <dgm:prSet presAssocID="{15872DFB-635B-473E-B0F3-20E7889840FA}" presName="connectorText" presStyleLbl="sibTrans2D1" presStyleIdx="0" presStyleCnt="3"/>
      <dgm:spPr/>
      <dgm:t>
        <a:bodyPr/>
        <a:lstStyle/>
        <a:p>
          <a:endParaRPr lang="en-IN"/>
        </a:p>
      </dgm:t>
    </dgm:pt>
    <dgm:pt modelId="{529A683F-0945-45EA-85AE-FEA317314F09}" type="pres">
      <dgm:prSet presAssocID="{C22F3D59-FEDB-42E6-8860-5A41EE2E5902}" presName="node" presStyleLbl="node1" presStyleIdx="1" presStyleCnt="4" custScaleX="204208" custScaleY="128800">
        <dgm:presLayoutVars>
          <dgm:bulletEnabled val="1"/>
        </dgm:presLayoutVars>
      </dgm:prSet>
      <dgm:spPr/>
      <dgm:t>
        <a:bodyPr/>
        <a:lstStyle/>
        <a:p>
          <a:endParaRPr lang="en-IN"/>
        </a:p>
      </dgm:t>
    </dgm:pt>
    <dgm:pt modelId="{249D045D-408D-4032-8E0F-8AC32B0237C8}" type="pres">
      <dgm:prSet presAssocID="{F0960D7E-2B4D-490E-B0EA-568A4B5DD47A}" presName="sibTrans" presStyleLbl="sibTrans2D1" presStyleIdx="1" presStyleCnt="3"/>
      <dgm:spPr/>
      <dgm:t>
        <a:bodyPr/>
        <a:lstStyle/>
        <a:p>
          <a:endParaRPr lang="en-IN"/>
        </a:p>
      </dgm:t>
    </dgm:pt>
    <dgm:pt modelId="{077D071E-183A-43C9-9A0A-E5FAF89C2C0D}" type="pres">
      <dgm:prSet presAssocID="{F0960D7E-2B4D-490E-B0EA-568A4B5DD47A}" presName="connectorText" presStyleLbl="sibTrans2D1" presStyleIdx="1" presStyleCnt="3"/>
      <dgm:spPr/>
      <dgm:t>
        <a:bodyPr/>
        <a:lstStyle/>
        <a:p>
          <a:endParaRPr lang="en-IN"/>
        </a:p>
      </dgm:t>
    </dgm:pt>
    <dgm:pt modelId="{FF9F72F7-80A9-4159-A462-BA8D59235E2D}" type="pres">
      <dgm:prSet presAssocID="{2CD141BA-3D4B-4BB0-887E-17C3DFCC0AE8}" presName="node" presStyleLbl="node1" presStyleIdx="2" presStyleCnt="4" custScaleX="204208" custScaleY="127943">
        <dgm:presLayoutVars>
          <dgm:bulletEnabled val="1"/>
        </dgm:presLayoutVars>
      </dgm:prSet>
      <dgm:spPr/>
      <dgm:t>
        <a:bodyPr/>
        <a:lstStyle/>
        <a:p>
          <a:endParaRPr lang="en-IN"/>
        </a:p>
      </dgm:t>
    </dgm:pt>
    <dgm:pt modelId="{2CD32982-2D98-462D-B479-C6A1F47BD54B}" type="pres">
      <dgm:prSet presAssocID="{9CE6F83D-400F-489E-8FD9-4E9904556342}" presName="sibTrans" presStyleLbl="sibTrans2D1" presStyleIdx="2" presStyleCnt="3"/>
      <dgm:spPr/>
      <dgm:t>
        <a:bodyPr/>
        <a:lstStyle/>
        <a:p>
          <a:endParaRPr lang="en-IN"/>
        </a:p>
      </dgm:t>
    </dgm:pt>
    <dgm:pt modelId="{5141EC07-7CAE-4D03-8B86-456247E83D68}" type="pres">
      <dgm:prSet presAssocID="{9CE6F83D-400F-489E-8FD9-4E9904556342}" presName="connectorText" presStyleLbl="sibTrans2D1" presStyleIdx="2" presStyleCnt="3"/>
      <dgm:spPr/>
      <dgm:t>
        <a:bodyPr/>
        <a:lstStyle/>
        <a:p>
          <a:endParaRPr lang="en-IN"/>
        </a:p>
      </dgm:t>
    </dgm:pt>
    <dgm:pt modelId="{3D32E6A1-342A-42AC-9695-6D7CA205103C}" type="pres">
      <dgm:prSet presAssocID="{C0218594-AE3C-4D28-85DD-AAF7CA36A187}" presName="node" presStyleLbl="node1" presStyleIdx="3" presStyleCnt="4" custScaleX="204208" custScaleY="42341">
        <dgm:presLayoutVars>
          <dgm:bulletEnabled val="1"/>
        </dgm:presLayoutVars>
      </dgm:prSet>
      <dgm:spPr/>
      <dgm:t>
        <a:bodyPr/>
        <a:lstStyle/>
        <a:p>
          <a:endParaRPr lang="en-IN"/>
        </a:p>
      </dgm:t>
    </dgm:pt>
  </dgm:ptLst>
  <dgm:cxnLst>
    <dgm:cxn modelId="{D1B47EB5-5243-4CF7-95BA-96F9D7915D54}" type="presOf" srcId="{15872DFB-635B-473E-B0F3-20E7889840FA}" destId="{CCEC6268-4DE5-467F-A659-58F5C7500C86}" srcOrd="1" destOrd="0" presId="urn:microsoft.com/office/officeart/2005/8/layout/process2"/>
    <dgm:cxn modelId="{34F2CAB9-B160-43E0-9A4F-C961AB478D59}" type="presOf" srcId="{9CE6F83D-400F-489E-8FD9-4E9904556342}" destId="{2CD32982-2D98-462D-B479-C6A1F47BD54B}" srcOrd="0" destOrd="0" presId="urn:microsoft.com/office/officeart/2005/8/layout/process2"/>
    <dgm:cxn modelId="{F10A765A-0416-4BB2-ADEA-806376567E72}" type="presOf" srcId="{15872DFB-635B-473E-B0F3-20E7889840FA}" destId="{D4B00AA3-0CBF-42B3-96BE-F6CE2CD98898}" srcOrd="0" destOrd="0" presId="urn:microsoft.com/office/officeart/2005/8/layout/process2"/>
    <dgm:cxn modelId="{8C2DE002-EBF5-451E-8FE8-43E9AAF59085}" srcId="{92BA0383-DB95-402A-AC70-3F1AF4505BC3}" destId="{C22F3D59-FEDB-42E6-8860-5A41EE2E5902}" srcOrd="1" destOrd="0" parTransId="{10A3ED9C-A332-42D3-B48B-A18F4D7C7526}" sibTransId="{F0960D7E-2B4D-490E-B0EA-568A4B5DD47A}"/>
    <dgm:cxn modelId="{AAA6D897-DB11-43C7-9343-53D9F814F854}" type="presOf" srcId="{C0218594-AE3C-4D28-85DD-AAF7CA36A187}" destId="{3D32E6A1-342A-42AC-9695-6D7CA205103C}" srcOrd="0" destOrd="0" presId="urn:microsoft.com/office/officeart/2005/8/layout/process2"/>
    <dgm:cxn modelId="{2E545986-4D9C-476A-A467-3530A1CB34B3}" type="presOf" srcId="{F0960D7E-2B4D-490E-B0EA-568A4B5DD47A}" destId="{249D045D-408D-4032-8E0F-8AC32B0237C8}" srcOrd="0" destOrd="0" presId="urn:microsoft.com/office/officeart/2005/8/layout/process2"/>
    <dgm:cxn modelId="{9329034D-2D7A-416D-89CB-636735D324A1}" type="presOf" srcId="{9CE6F83D-400F-489E-8FD9-4E9904556342}" destId="{5141EC07-7CAE-4D03-8B86-456247E83D68}" srcOrd="1" destOrd="0" presId="urn:microsoft.com/office/officeart/2005/8/layout/process2"/>
    <dgm:cxn modelId="{1785CF38-144A-41CA-8914-3D8DACF76B59}" type="presOf" srcId="{2CD141BA-3D4B-4BB0-887E-17C3DFCC0AE8}" destId="{FF9F72F7-80A9-4159-A462-BA8D59235E2D}" srcOrd="0" destOrd="0" presId="urn:microsoft.com/office/officeart/2005/8/layout/process2"/>
    <dgm:cxn modelId="{7C7EF39F-EB1D-4F9F-B103-E1FE548F0F86}" type="presOf" srcId="{92BA0383-DB95-402A-AC70-3F1AF4505BC3}" destId="{3077C909-2286-49D1-9E7F-4CED295F1160}" srcOrd="0" destOrd="0" presId="urn:microsoft.com/office/officeart/2005/8/layout/process2"/>
    <dgm:cxn modelId="{76ED5A23-B676-4851-8136-8F6B1FAF9E60}" srcId="{92BA0383-DB95-402A-AC70-3F1AF4505BC3}" destId="{2CD141BA-3D4B-4BB0-887E-17C3DFCC0AE8}" srcOrd="2" destOrd="0" parTransId="{2B1A4D03-9918-4E07-87EB-6B533BD8B791}" sibTransId="{9CE6F83D-400F-489E-8FD9-4E9904556342}"/>
    <dgm:cxn modelId="{BD3A580B-84E6-426E-8862-36DADF8FB269}" type="presOf" srcId="{C22F3D59-FEDB-42E6-8860-5A41EE2E5902}" destId="{529A683F-0945-45EA-85AE-FEA317314F09}" srcOrd="0" destOrd="0" presId="urn:microsoft.com/office/officeart/2005/8/layout/process2"/>
    <dgm:cxn modelId="{A8090399-1617-4339-91F8-7EA745E36FFB}" srcId="{92BA0383-DB95-402A-AC70-3F1AF4505BC3}" destId="{C0218594-AE3C-4D28-85DD-AAF7CA36A187}" srcOrd="3" destOrd="0" parTransId="{8DB66D1C-F43C-42AA-BD72-F3C114D96828}" sibTransId="{ADA52B37-4452-43B1-881E-936A275992E8}"/>
    <dgm:cxn modelId="{0EA557F3-BDE2-4252-BAAC-77E26229AA94}" srcId="{92BA0383-DB95-402A-AC70-3F1AF4505BC3}" destId="{DB0861CF-966A-4C4B-8D21-36BB5C44C953}" srcOrd="0" destOrd="0" parTransId="{1FDAE0F2-CD54-4660-9C20-4A10AF9AF057}" sibTransId="{15872DFB-635B-473E-B0F3-20E7889840FA}"/>
    <dgm:cxn modelId="{535694C4-42B9-4F3D-BF89-1CB3218B63F5}" type="presOf" srcId="{F0960D7E-2B4D-490E-B0EA-568A4B5DD47A}" destId="{077D071E-183A-43C9-9A0A-E5FAF89C2C0D}" srcOrd="1" destOrd="0" presId="urn:microsoft.com/office/officeart/2005/8/layout/process2"/>
    <dgm:cxn modelId="{EB1BD60E-CDCA-434A-AE0A-6AC259AEE1D5}" type="presOf" srcId="{DB0861CF-966A-4C4B-8D21-36BB5C44C953}" destId="{F9AD1831-620D-437E-AA4E-23E2A8D4EED0}" srcOrd="0" destOrd="0" presId="urn:microsoft.com/office/officeart/2005/8/layout/process2"/>
    <dgm:cxn modelId="{9252FF64-EDD1-4326-8017-FFF9E9353CB2}" type="presParOf" srcId="{3077C909-2286-49D1-9E7F-4CED295F1160}" destId="{F9AD1831-620D-437E-AA4E-23E2A8D4EED0}" srcOrd="0" destOrd="0" presId="urn:microsoft.com/office/officeart/2005/8/layout/process2"/>
    <dgm:cxn modelId="{689144DA-CAC2-4066-9873-5CB57DB8B5A7}" type="presParOf" srcId="{3077C909-2286-49D1-9E7F-4CED295F1160}" destId="{D4B00AA3-0CBF-42B3-96BE-F6CE2CD98898}" srcOrd="1" destOrd="0" presId="urn:microsoft.com/office/officeart/2005/8/layout/process2"/>
    <dgm:cxn modelId="{D6386442-ED58-4DF2-AA60-1A42F06B5DD3}" type="presParOf" srcId="{D4B00AA3-0CBF-42B3-96BE-F6CE2CD98898}" destId="{CCEC6268-4DE5-467F-A659-58F5C7500C86}" srcOrd="0" destOrd="0" presId="urn:microsoft.com/office/officeart/2005/8/layout/process2"/>
    <dgm:cxn modelId="{ADFA90AB-3415-4CD8-954B-B0693F0D042F}" type="presParOf" srcId="{3077C909-2286-49D1-9E7F-4CED295F1160}" destId="{529A683F-0945-45EA-85AE-FEA317314F09}" srcOrd="2" destOrd="0" presId="urn:microsoft.com/office/officeart/2005/8/layout/process2"/>
    <dgm:cxn modelId="{2EC5899E-B296-4B9A-B5E2-3C8EF0B5FDAE}" type="presParOf" srcId="{3077C909-2286-49D1-9E7F-4CED295F1160}" destId="{249D045D-408D-4032-8E0F-8AC32B0237C8}" srcOrd="3" destOrd="0" presId="urn:microsoft.com/office/officeart/2005/8/layout/process2"/>
    <dgm:cxn modelId="{9AD28782-3E27-4D62-94C3-722E7F957C18}" type="presParOf" srcId="{249D045D-408D-4032-8E0F-8AC32B0237C8}" destId="{077D071E-183A-43C9-9A0A-E5FAF89C2C0D}" srcOrd="0" destOrd="0" presId="urn:microsoft.com/office/officeart/2005/8/layout/process2"/>
    <dgm:cxn modelId="{71EB3C80-2695-4A66-8553-86461A6F59B1}" type="presParOf" srcId="{3077C909-2286-49D1-9E7F-4CED295F1160}" destId="{FF9F72F7-80A9-4159-A462-BA8D59235E2D}" srcOrd="4" destOrd="0" presId="urn:microsoft.com/office/officeart/2005/8/layout/process2"/>
    <dgm:cxn modelId="{A026D47D-7BE8-45A9-8974-5072BE2E302F}" type="presParOf" srcId="{3077C909-2286-49D1-9E7F-4CED295F1160}" destId="{2CD32982-2D98-462D-B479-C6A1F47BD54B}" srcOrd="5" destOrd="0" presId="urn:microsoft.com/office/officeart/2005/8/layout/process2"/>
    <dgm:cxn modelId="{EA9D86F5-C67C-4176-AD25-B6DCCE461A62}" type="presParOf" srcId="{2CD32982-2D98-462D-B479-C6A1F47BD54B}" destId="{5141EC07-7CAE-4D03-8B86-456247E83D68}" srcOrd="0" destOrd="0" presId="urn:microsoft.com/office/officeart/2005/8/layout/process2"/>
    <dgm:cxn modelId="{08418CB3-B0BD-47E2-B486-A12E67037B9C}" type="presParOf" srcId="{3077C909-2286-49D1-9E7F-4CED295F1160}" destId="{3D32E6A1-342A-42AC-9695-6D7CA205103C}" srcOrd="6"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FC4A6B-CCB7-40EB-B105-B3917970FBFC}" type="doc">
      <dgm:prSet loTypeId="urn:microsoft.com/office/officeart/2005/8/layout/process2" loCatId="process" qsTypeId="urn:microsoft.com/office/officeart/2005/8/quickstyle/simple1" qsCatId="simple" csTypeId="urn:microsoft.com/office/officeart/2005/8/colors/colorful5" csCatId="colorful" phldr="1"/>
      <dgm:spPr/>
    </dgm:pt>
    <dgm:pt modelId="{69173E50-8DC4-43C4-B278-7518C8F79ABE}">
      <dgm:prSet phldrT="[Text]"/>
      <dgm:spPr/>
      <dgm:t>
        <a:bodyPr/>
        <a:lstStyle/>
        <a:p>
          <a:pPr algn="l"/>
          <a:r>
            <a:rPr lang="en-IN" dirty="0" smtClean="0"/>
            <a:t>Sensing a good opportunity in the textile business, Dhirubhai Ambani, along with Amit Mehra, a Delhi-based chartered accountant and company secretary residing in Ashok Vihar, Delhi, started the first textile mill at Naroda, in Ahmedabad in the year 1966. Textiles were manufactured using polyester fiber yarn.</a:t>
          </a:r>
          <a:endParaRPr lang="en-IN" dirty="0"/>
        </a:p>
      </dgm:t>
    </dgm:pt>
    <dgm:pt modelId="{CF5B7173-E8A1-4143-AF6C-7AC138F3DD0D}" type="parTrans" cxnId="{EBD6B70B-BD79-4E72-B629-00B9073BD9DD}">
      <dgm:prSet/>
      <dgm:spPr/>
      <dgm:t>
        <a:bodyPr/>
        <a:lstStyle/>
        <a:p>
          <a:endParaRPr lang="en-IN"/>
        </a:p>
      </dgm:t>
    </dgm:pt>
    <dgm:pt modelId="{FDD89B95-1F9E-41EA-AAAC-7F6B93157691}" type="sibTrans" cxnId="{EBD6B70B-BD79-4E72-B629-00B9073BD9DD}">
      <dgm:prSet/>
      <dgm:spPr/>
      <dgm:t>
        <a:bodyPr/>
        <a:lstStyle/>
        <a:p>
          <a:endParaRPr lang="en-IN" dirty="0"/>
        </a:p>
      </dgm:t>
    </dgm:pt>
    <dgm:pt modelId="{9703871F-7CBB-4540-8B88-5048D2554E4E}">
      <dgm:prSet phldrT="[Text]"/>
      <dgm:spPr/>
      <dgm:t>
        <a:bodyPr/>
        <a:lstStyle/>
        <a:p>
          <a:pPr algn="l"/>
          <a:r>
            <a:rPr lang="en-IN" dirty="0" smtClean="0"/>
            <a:t> Dhirubhai started the brand "Vimal", which was named after his elder brother Ramaniklal Ambani's son, Vimal Ambani. Extensive marketing of the brand "Vimal" in the interiors of India made it a household name. Franchise retail outlets were started and they used to sell "only Vimal" brand of textiles.</a:t>
          </a:r>
          <a:endParaRPr lang="en-IN" dirty="0"/>
        </a:p>
      </dgm:t>
    </dgm:pt>
    <dgm:pt modelId="{E71C3FD6-7FB3-4D6A-B6C8-157DF0159985}" type="parTrans" cxnId="{4A949D55-0A25-4431-9BA8-4E9982917AA3}">
      <dgm:prSet/>
      <dgm:spPr/>
      <dgm:t>
        <a:bodyPr/>
        <a:lstStyle/>
        <a:p>
          <a:endParaRPr lang="en-IN"/>
        </a:p>
      </dgm:t>
    </dgm:pt>
    <dgm:pt modelId="{78FA797E-73F5-4953-A7D7-3116A11CCAE1}" type="sibTrans" cxnId="{4A949D55-0A25-4431-9BA8-4E9982917AA3}">
      <dgm:prSet/>
      <dgm:spPr/>
      <dgm:t>
        <a:bodyPr/>
        <a:lstStyle/>
        <a:p>
          <a:endParaRPr lang="en-IN" dirty="0"/>
        </a:p>
      </dgm:t>
    </dgm:pt>
    <dgm:pt modelId="{21A4B2C9-DB79-4F97-A316-751A7097BC72}">
      <dgm:prSet phldrT="[Text]"/>
      <dgm:spPr/>
      <dgm:t>
        <a:bodyPr/>
        <a:lstStyle/>
        <a:p>
          <a:pPr algn="l"/>
          <a:r>
            <a:rPr lang="en-IN" dirty="0" smtClean="0"/>
            <a:t>In the year 1975, a Technical team from the World Bank visited the Reliance Textiles' Manufacturing unit. This unit has the rare distinction of being certified as "excellent even by developed country standards" during that period. Amit Mehra had played a pivotal role in helping and supporting Dhirubhai in this success</a:t>
          </a:r>
          <a:endParaRPr lang="en-IN" dirty="0"/>
        </a:p>
      </dgm:t>
    </dgm:pt>
    <dgm:pt modelId="{78954DC9-D930-4B71-B20F-354A32F138C6}" type="parTrans" cxnId="{7ECDDD4A-CDF5-4960-BB00-1C48482278FC}">
      <dgm:prSet/>
      <dgm:spPr/>
      <dgm:t>
        <a:bodyPr/>
        <a:lstStyle/>
        <a:p>
          <a:endParaRPr lang="en-IN"/>
        </a:p>
      </dgm:t>
    </dgm:pt>
    <dgm:pt modelId="{33913075-F00C-404D-B985-EB9B50B60C5C}" type="sibTrans" cxnId="{7ECDDD4A-CDF5-4960-BB00-1C48482278FC}">
      <dgm:prSet/>
      <dgm:spPr/>
      <dgm:t>
        <a:bodyPr/>
        <a:lstStyle/>
        <a:p>
          <a:endParaRPr lang="en-IN"/>
        </a:p>
      </dgm:t>
    </dgm:pt>
    <dgm:pt modelId="{FA2A11C4-BCB6-422A-A15B-5D300256DFE1}" type="pres">
      <dgm:prSet presAssocID="{15FC4A6B-CCB7-40EB-B105-B3917970FBFC}" presName="linearFlow" presStyleCnt="0">
        <dgm:presLayoutVars>
          <dgm:resizeHandles val="exact"/>
        </dgm:presLayoutVars>
      </dgm:prSet>
      <dgm:spPr/>
    </dgm:pt>
    <dgm:pt modelId="{C38F237F-EC50-4E0F-A7E6-3CDAF1148CAD}" type="pres">
      <dgm:prSet presAssocID="{69173E50-8DC4-43C4-B278-7518C8F79ABE}" presName="node" presStyleLbl="node1" presStyleIdx="0" presStyleCnt="3" custScaleX="333247" custLinFactNeighborY="-9373">
        <dgm:presLayoutVars>
          <dgm:bulletEnabled val="1"/>
        </dgm:presLayoutVars>
      </dgm:prSet>
      <dgm:spPr/>
      <dgm:t>
        <a:bodyPr/>
        <a:lstStyle/>
        <a:p>
          <a:endParaRPr lang="en-IN"/>
        </a:p>
      </dgm:t>
    </dgm:pt>
    <dgm:pt modelId="{5B6186B2-1624-4303-BB81-C18879BFF30A}" type="pres">
      <dgm:prSet presAssocID="{FDD89B95-1F9E-41EA-AAAC-7F6B93157691}" presName="sibTrans" presStyleLbl="sibTrans2D1" presStyleIdx="0" presStyleCnt="2"/>
      <dgm:spPr/>
      <dgm:t>
        <a:bodyPr/>
        <a:lstStyle/>
        <a:p>
          <a:endParaRPr lang="en-IN"/>
        </a:p>
      </dgm:t>
    </dgm:pt>
    <dgm:pt modelId="{CCD542C1-22F6-4A8C-A01C-70D48827B307}" type="pres">
      <dgm:prSet presAssocID="{FDD89B95-1F9E-41EA-AAAC-7F6B93157691}" presName="connectorText" presStyleLbl="sibTrans2D1" presStyleIdx="0" presStyleCnt="2"/>
      <dgm:spPr/>
      <dgm:t>
        <a:bodyPr/>
        <a:lstStyle/>
        <a:p>
          <a:endParaRPr lang="en-IN"/>
        </a:p>
      </dgm:t>
    </dgm:pt>
    <dgm:pt modelId="{BE407F0B-6C53-4E0E-922E-895C93A24E9F}" type="pres">
      <dgm:prSet presAssocID="{9703871F-7CBB-4540-8B88-5048D2554E4E}" presName="node" presStyleLbl="node1" presStyleIdx="1" presStyleCnt="3" custScaleX="333247">
        <dgm:presLayoutVars>
          <dgm:bulletEnabled val="1"/>
        </dgm:presLayoutVars>
      </dgm:prSet>
      <dgm:spPr/>
      <dgm:t>
        <a:bodyPr/>
        <a:lstStyle/>
        <a:p>
          <a:endParaRPr lang="en-IN"/>
        </a:p>
      </dgm:t>
    </dgm:pt>
    <dgm:pt modelId="{3B8861A8-034C-416F-A791-9767E17DE706}" type="pres">
      <dgm:prSet presAssocID="{78FA797E-73F5-4953-A7D7-3116A11CCAE1}" presName="sibTrans" presStyleLbl="sibTrans2D1" presStyleIdx="1" presStyleCnt="2"/>
      <dgm:spPr/>
      <dgm:t>
        <a:bodyPr/>
        <a:lstStyle/>
        <a:p>
          <a:endParaRPr lang="en-IN"/>
        </a:p>
      </dgm:t>
    </dgm:pt>
    <dgm:pt modelId="{8C32DC32-0273-4F53-ACD9-C7900F634F59}" type="pres">
      <dgm:prSet presAssocID="{78FA797E-73F5-4953-A7D7-3116A11CCAE1}" presName="connectorText" presStyleLbl="sibTrans2D1" presStyleIdx="1" presStyleCnt="2"/>
      <dgm:spPr/>
      <dgm:t>
        <a:bodyPr/>
        <a:lstStyle/>
        <a:p>
          <a:endParaRPr lang="en-IN"/>
        </a:p>
      </dgm:t>
    </dgm:pt>
    <dgm:pt modelId="{96AF8A22-3F1C-45A4-A97F-DA70CDB20ABB}" type="pres">
      <dgm:prSet presAssocID="{21A4B2C9-DB79-4F97-A316-751A7097BC72}" presName="node" presStyleLbl="node1" presStyleIdx="2" presStyleCnt="3" custScaleX="333247">
        <dgm:presLayoutVars>
          <dgm:bulletEnabled val="1"/>
        </dgm:presLayoutVars>
      </dgm:prSet>
      <dgm:spPr/>
      <dgm:t>
        <a:bodyPr/>
        <a:lstStyle/>
        <a:p>
          <a:endParaRPr lang="en-IN"/>
        </a:p>
      </dgm:t>
    </dgm:pt>
  </dgm:ptLst>
  <dgm:cxnLst>
    <dgm:cxn modelId="{4CF6446D-1437-43A8-8E92-95EBB239A7DA}" type="presOf" srcId="{15FC4A6B-CCB7-40EB-B105-B3917970FBFC}" destId="{FA2A11C4-BCB6-422A-A15B-5D300256DFE1}" srcOrd="0" destOrd="0" presId="urn:microsoft.com/office/officeart/2005/8/layout/process2"/>
    <dgm:cxn modelId="{D030150B-D3AF-4148-866F-CC9270928652}" type="presOf" srcId="{FDD89B95-1F9E-41EA-AAAC-7F6B93157691}" destId="{CCD542C1-22F6-4A8C-A01C-70D48827B307}" srcOrd="1" destOrd="0" presId="urn:microsoft.com/office/officeart/2005/8/layout/process2"/>
    <dgm:cxn modelId="{7ECDDD4A-CDF5-4960-BB00-1C48482278FC}" srcId="{15FC4A6B-CCB7-40EB-B105-B3917970FBFC}" destId="{21A4B2C9-DB79-4F97-A316-751A7097BC72}" srcOrd="2" destOrd="0" parTransId="{78954DC9-D930-4B71-B20F-354A32F138C6}" sibTransId="{33913075-F00C-404D-B985-EB9B50B60C5C}"/>
    <dgm:cxn modelId="{7AEFC6E1-ABEB-4EF5-BAE8-9E5056E65562}" type="presOf" srcId="{69173E50-8DC4-43C4-B278-7518C8F79ABE}" destId="{C38F237F-EC50-4E0F-A7E6-3CDAF1148CAD}" srcOrd="0" destOrd="0" presId="urn:microsoft.com/office/officeart/2005/8/layout/process2"/>
    <dgm:cxn modelId="{74E8FBC9-9B69-4579-97AF-EFB080E68828}" type="presOf" srcId="{FDD89B95-1F9E-41EA-AAAC-7F6B93157691}" destId="{5B6186B2-1624-4303-BB81-C18879BFF30A}" srcOrd="0" destOrd="0" presId="urn:microsoft.com/office/officeart/2005/8/layout/process2"/>
    <dgm:cxn modelId="{FC158B94-A757-4591-92E6-ADDD0D0A0B68}" type="presOf" srcId="{78FA797E-73F5-4953-A7D7-3116A11CCAE1}" destId="{8C32DC32-0273-4F53-ACD9-C7900F634F59}" srcOrd="1" destOrd="0" presId="urn:microsoft.com/office/officeart/2005/8/layout/process2"/>
    <dgm:cxn modelId="{2267A657-0638-4115-8BF0-F4F8855ADAE0}" type="presOf" srcId="{78FA797E-73F5-4953-A7D7-3116A11CCAE1}" destId="{3B8861A8-034C-416F-A791-9767E17DE706}" srcOrd="0" destOrd="0" presId="urn:microsoft.com/office/officeart/2005/8/layout/process2"/>
    <dgm:cxn modelId="{48F84199-C59A-4EB8-AEB0-D4E04F2683E0}" type="presOf" srcId="{9703871F-7CBB-4540-8B88-5048D2554E4E}" destId="{BE407F0B-6C53-4E0E-922E-895C93A24E9F}" srcOrd="0" destOrd="0" presId="urn:microsoft.com/office/officeart/2005/8/layout/process2"/>
    <dgm:cxn modelId="{3BDBA748-CB2B-4377-820D-4456AB5D063F}" type="presOf" srcId="{21A4B2C9-DB79-4F97-A316-751A7097BC72}" destId="{96AF8A22-3F1C-45A4-A97F-DA70CDB20ABB}" srcOrd="0" destOrd="0" presId="urn:microsoft.com/office/officeart/2005/8/layout/process2"/>
    <dgm:cxn modelId="{4A949D55-0A25-4431-9BA8-4E9982917AA3}" srcId="{15FC4A6B-CCB7-40EB-B105-B3917970FBFC}" destId="{9703871F-7CBB-4540-8B88-5048D2554E4E}" srcOrd="1" destOrd="0" parTransId="{E71C3FD6-7FB3-4D6A-B6C8-157DF0159985}" sibTransId="{78FA797E-73F5-4953-A7D7-3116A11CCAE1}"/>
    <dgm:cxn modelId="{EBD6B70B-BD79-4E72-B629-00B9073BD9DD}" srcId="{15FC4A6B-CCB7-40EB-B105-B3917970FBFC}" destId="{69173E50-8DC4-43C4-B278-7518C8F79ABE}" srcOrd="0" destOrd="0" parTransId="{CF5B7173-E8A1-4143-AF6C-7AC138F3DD0D}" sibTransId="{FDD89B95-1F9E-41EA-AAAC-7F6B93157691}"/>
    <dgm:cxn modelId="{36469E1D-3426-4C5A-9567-1F7C8F80A9FE}" type="presParOf" srcId="{FA2A11C4-BCB6-422A-A15B-5D300256DFE1}" destId="{C38F237F-EC50-4E0F-A7E6-3CDAF1148CAD}" srcOrd="0" destOrd="0" presId="urn:microsoft.com/office/officeart/2005/8/layout/process2"/>
    <dgm:cxn modelId="{9FD704C2-9CBA-4028-89E6-66EFF0D2DE56}" type="presParOf" srcId="{FA2A11C4-BCB6-422A-A15B-5D300256DFE1}" destId="{5B6186B2-1624-4303-BB81-C18879BFF30A}" srcOrd="1" destOrd="0" presId="urn:microsoft.com/office/officeart/2005/8/layout/process2"/>
    <dgm:cxn modelId="{5EB5D26E-8BBF-4535-9C6B-56DCD3B05A9B}" type="presParOf" srcId="{5B6186B2-1624-4303-BB81-C18879BFF30A}" destId="{CCD542C1-22F6-4A8C-A01C-70D48827B307}" srcOrd="0" destOrd="0" presId="urn:microsoft.com/office/officeart/2005/8/layout/process2"/>
    <dgm:cxn modelId="{E14C0490-6ACD-4CF8-AAD9-6D74CAA5BDEF}" type="presParOf" srcId="{FA2A11C4-BCB6-422A-A15B-5D300256DFE1}" destId="{BE407F0B-6C53-4E0E-922E-895C93A24E9F}" srcOrd="2" destOrd="0" presId="urn:microsoft.com/office/officeart/2005/8/layout/process2"/>
    <dgm:cxn modelId="{CF345D84-52FF-4F6D-A84F-6D8E48774517}" type="presParOf" srcId="{FA2A11C4-BCB6-422A-A15B-5D300256DFE1}" destId="{3B8861A8-034C-416F-A791-9767E17DE706}" srcOrd="3" destOrd="0" presId="urn:microsoft.com/office/officeart/2005/8/layout/process2"/>
    <dgm:cxn modelId="{94764133-C188-43FD-BFD0-180ACB78D5A4}" type="presParOf" srcId="{3B8861A8-034C-416F-A791-9767E17DE706}" destId="{8C32DC32-0273-4F53-ACD9-C7900F634F59}" srcOrd="0" destOrd="0" presId="urn:microsoft.com/office/officeart/2005/8/layout/process2"/>
    <dgm:cxn modelId="{4C96BBB1-A0A0-499D-BF9A-45E27C0FAD08}" type="presParOf" srcId="{FA2A11C4-BCB6-422A-A15B-5D300256DFE1}" destId="{96AF8A22-3F1C-45A4-A97F-DA70CDB20ABB}"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FC4A6B-CCB7-40EB-B105-B3917970FBFC}" type="doc">
      <dgm:prSet loTypeId="urn:microsoft.com/office/officeart/2005/8/layout/process2" loCatId="process" qsTypeId="urn:microsoft.com/office/officeart/2005/8/quickstyle/simple1" qsCatId="simple" csTypeId="urn:microsoft.com/office/officeart/2005/8/colors/colorful5" csCatId="colorful" phldr="1"/>
      <dgm:spPr/>
    </dgm:pt>
    <dgm:pt modelId="{69173E50-8DC4-43C4-B278-7518C8F79ABE}">
      <dgm:prSet phldrT="[Text]"/>
      <dgm:spPr/>
      <dgm:t>
        <a:bodyPr/>
        <a:lstStyle/>
        <a:p>
          <a:pPr algn="l"/>
          <a:r>
            <a:rPr lang="en-US" dirty="0" smtClean="0"/>
            <a:t>Now</a:t>
          </a:r>
          <a:r>
            <a:rPr lang="en-US" baseline="0" dirty="0" smtClean="0"/>
            <a:t> their 2 sons Mukesh bhai and Anil bhai were big enough to handle and diversify the business.</a:t>
          </a:r>
          <a:endParaRPr lang="en-IN" dirty="0"/>
        </a:p>
      </dgm:t>
    </dgm:pt>
    <dgm:pt modelId="{CF5B7173-E8A1-4143-AF6C-7AC138F3DD0D}" type="parTrans" cxnId="{EBD6B70B-BD79-4E72-B629-00B9073BD9DD}">
      <dgm:prSet/>
      <dgm:spPr/>
      <dgm:t>
        <a:bodyPr/>
        <a:lstStyle/>
        <a:p>
          <a:endParaRPr lang="en-IN"/>
        </a:p>
      </dgm:t>
    </dgm:pt>
    <dgm:pt modelId="{FDD89B95-1F9E-41EA-AAAC-7F6B93157691}" type="sibTrans" cxnId="{EBD6B70B-BD79-4E72-B629-00B9073BD9DD}">
      <dgm:prSet/>
      <dgm:spPr/>
      <dgm:t>
        <a:bodyPr/>
        <a:lstStyle/>
        <a:p>
          <a:endParaRPr lang="en-IN" dirty="0"/>
        </a:p>
      </dgm:t>
    </dgm:pt>
    <dgm:pt modelId="{9703871F-7CBB-4540-8B88-5048D2554E4E}">
      <dgm:prSet phldrT="[Text]"/>
      <dgm:spPr/>
      <dgm:t>
        <a:bodyPr/>
        <a:lstStyle/>
        <a:p>
          <a:pPr algn="l"/>
          <a:r>
            <a:rPr lang="en-US" dirty="0" smtClean="0"/>
            <a:t>Though</a:t>
          </a:r>
          <a:r>
            <a:rPr lang="en-US" baseline="0" dirty="0" smtClean="0"/>
            <a:t> his right had was paralyzed he had the same vigor and kind of dreams to succeed! </a:t>
          </a:r>
          <a:endParaRPr lang="en-IN" dirty="0"/>
        </a:p>
      </dgm:t>
    </dgm:pt>
    <dgm:pt modelId="{E71C3FD6-7FB3-4D6A-B6C8-157DF0159985}" type="parTrans" cxnId="{4A949D55-0A25-4431-9BA8-4E9982917AA3}">
      <dgm:prSet/>
      <dgm:spPr/>
      <dgm:t>
        <a:bodyPr/>
        <a:lstStyle/>
        <a:p>
          <a:endParaRPr lang="en-IN"/>
        </a:p>
      </dgm:t>
    </dgm:pt>
    <dgm:pt modelId="{78FA797E-73F5-4953-A7D7-3116A11CCAE1}" type="sibTrans" cxnId="{4A949D55-0A25-4431-9BA8-4E9982917AA3}">
      <dgm:prSet/>
      <dgm:spPr/>
      <dgm:t>
        <a:bodyPr/>
        <a:lstStyle/>
        <a:p>
          <a:endParaRPr lang="en-IN" dirty="0"/>
        </a:p>
      </dgm:t>
    </dgm:pt>
    <dgm:pt modelId="{21A4B2C9-DB79-4F97-A316-751A7097BC72}">
      <dgm:prSet phldrT="[Text]"/>
      <dgm:spPr/>
      <dgm:t>
        <a:bodyPr/>
        <a:lstStyle/>
        <a:p>
          <a:pPr algn="l"/>
          <a:r>
            <a:rPr lang="en-US" dirty="0" smtClean="0"/>
            <a:t>On 6</a:t>
          </a:r>
          <a:r>
            <a:rPr lang="en-US" baseline="30000" dirty="0" smtClean="0"/>
            <a:t>th</a:t>
          </a:r>
          <a:r>
            <a:rPr lang="en-US" dirty="0" smtClean="0"/>
            <a:t> July he got an another severe Stroke which laid him dead </a:t>
          </a:r>
          <a:endParaRPr lang="en-IN" dirty="0"/>
        </a:p>
      </dgm:t>
    </dgm:pt>
    <dgm:pt modelId="{78954DC9-D930-4B71-B20F-354A32F138C6}" type="parTrans" cxnId="{7ECDDD4A-CDF5-4960-BB00-1C48482278FC}">
      <dgm:prSet/>
      <dgm:spPr/>
      <dgm:t>
        <a:bodyPr/>
        <a:lstStyle/>
        <a:p>
          <a:endParaRPr lang="en-IN"/>
        </a:p>
      </dgm:t>
    </dgm:pt>
    <dgm:pt modelId="{33913075-F00C-404D-B985-EB9B50B60C5C}" type="sibTrans" cxnId="{7ECDDD4A-CDF5-4960-BB00-1C48482278FC}">
      <dgm:prSet/>
      <dgm:spPr/>
      <dgm:t>
        <a:bodyPr/>
        <a:lstStyle/>
        <a:p>
          <a:endParaRPr lang="en-IN"/>
        </a:p>
      </dgm:t>
    </dgm:pt>
    <dgm:pt modelId="{4D71E419-DED6-4134-914A-B119824186B5}">
      <dgm:prSet/>
      <dgm:spPr/>
      <dgm:t>
        <a:bodyPr/>
        <a:lstStyle/>
        <a:p>
          <a:r>
            <a:rPr lang="en-US" dirty="0" smtClean="0"/>
            <a:t>Dhirubhai had a severe stroke and were admitted in hospital and remained in comma for 10 days and when he came out of comma he had got his right hand paralyzed</a:t>
          </a:r>
          <a:endParaRPr lang="en-IN" dirty="0"/>
        </a:p>
      </dgm:t>
    </dgm:pt>
    <dgm:pt modelId="{55CFF9D4-9DF4-4614-A236-9BA08A244C37}" type="parTrans" cxnId="{3B7637F3-CD50-4127-AEA6-489C6A1DE7AD}">
      <dgm:prSet/>
      <dgm:spPr/>
      <dgm:t>
        <a:bodyPr/>
        <a:lstStyle/>
        <a:p>
          <a:endParaRPr lang="en-IN"/>
        </a:p>
      </dgm:t>
    </dgm:pt>
    <dgm:pt modelId="{7EE97396-4A6F-489F-97F3-969DDD336850}" type="sibTrans" cxnId="{3B7637F3-CD50-4127-AEA6-489C6A1DE7AD}">
      <dgm:prSet/>
      <dgm:spPr/>
      <dgm:t>
        <a:bodyPr/>
        <a:lstStyle/>
        <a:p>
          <a:endParaRPr lang="en-IN" dirty="0"/>
        </a:p>
      </dgm:t>
    </dgm:pt>
    <dgm:pt modelId="{FA2A11C4-BCB6-422A-A15B-5D300256DFE1}" type="pres">
      <dgm:prSet presAssocID="{15FC4A6B-CCB7-40EB-B105-B3917970FBFC}" presName="linearFlow" presStyleCnt="0">
        <dgm:presLayoutVars>
          <dgm:resizeHandles val="exact"/>
        </dgm:presLayoutVars>
      </dgm:prSet>
      <dgm:spPr/>
    </dgm:pt>
    <dgm:pt modelId="{C38F237F-EC50-4E0F-A7E6-3CDAF1148CAD}" type="pres">
      <dgm:prSet presAssocID="{69173E50-8DC4-43C4-B278-7518C8F79ABE}" presName="node" presStyleLbl="node1" presStyleIdx="0" presStyleCnt="4" custScaleX="333247" custLinFactNeighborY="-9373">
        <dgm:presLayoutVars>
          <dgm:bulletEnabled val="1"/>
        </dgm:presLayoutVars>
      </dgm:prSet>
      <dgm:spPr/>
      <dgm:t>
        <a:bodyPr/>
        <a:lstStyle/>
        <a:p>
          <a:endParaRPr lang="en-IN"/>
        </a:p>
      </dgm:t>
    </dgm:pt>
    <dgm:pt modelId="{5B6186B2-1624-4303-BB81-C18879BFF30A}" type="pres">
      <dgm:prSet presAssocID="{FDD89B95-1F9E-41EA-AAAC-7F6B93157691}" presName="sibTrans" presStyleLbl="sibTrans2D1" presStyleIdx="0" presStyleCnt="3"/>
      <dgm:spPr/>
      <dgm:t>
        <a:bodyPr/>
        <a:lstStyle/>
        <a:p>
          <a:endParaRPr lang="en-IN"/>
        </a:p>
      </dgm:t>
    </dgm:pt>
    <dgm:pt modelId="{CCD542C1-22F6-4A8C-A01C-70D48827B307}" type="pres">
      <dgm:prSet presAssocID="{FDD89B95-1F9E-41EA-AAAC-7F6B93157691}" presName="connectorText" presStyleLbl="sibTrans2D1" presStyleIdx="0" presStyleCnt="3"/>
      <dgm:spPr/>
      <dgm:t>
        <a:bodyPr/>
        <a:lstStyle/>
        <a:p>
          <a:endParaRPr lang="en-IN"/>
        </a:p>
      </dgm:t>
    </dgm:pt>
    <dgm:pt modelId="{175DF9D2-495C-4F40-B553-398513C35231}" type="pres">
      <dgm:prSet presAssocID="{4D71E419-DED6-4134-914A-B119824186B5}" presName="node" presStyleLbl="node1" presStyleIdx="1" presStyleCnt="4" custScaleX="333247">
        <dgm:presLayoutVars>
          <dgm:bulletEnabled val="1"/>
        </dgm:presLayoutVars>
      </dgm:prSet>
      <dgm:spPr/>
      <dgm:t>
        <a:bodyPr/>
        <a:lstStyle/>
        <a:p>
          <a:endParaRPr lang="en-IN"/>
        </a:p>
      </dgm:t>
    </dgm:pt>
    <dgm:pt modelId="{2E4DEAFA-F040-4958-846B-1391E01D8984}" type="pres">
      <dgm:prSet presAssocID="{7EE97396-4A6F-489F-97F3-969DDD336850}" presName="sibTrans" presStyleLbl="sibTrans2D1" presStyleIdx="1" presStyleCnt="3"/>
      <dgm:spPr/>
      <dgm:t>
        <a:bodyPr/>
        <a:lstStyle/>
        <a:p>
          <a:endParaRPr lang="en-IN"/>
        </a:p>
      </dgm:t>
    </dgm:pt>
    <dgm:pt modelId="{E5A450F9-6D98-4A1E-A7F4-74D6D4F3C535}" type="pres">
      <dgm:prSet presAssocID="{7EE97396-4A6F-489F-97F3-969DDD336850}" presName="connectorText" presStyleLbl="sibTrans2D1" presStyleIdx="1" presStyleCnt="3"/>
      <dgm:spPr/>
      <dgm:t>
        <a:bodyPr/>
        <a:lstStyle/>
        <a:p>
          <a:endParaRPr lang="en-IN"/>
        </a:p>
      </dgm:t>
    </dgm:pt>
    <dgm:pt modelId="{BE407F0B-6C53-4E0E-922E-895C93A24E9F}" type="pres">
      <dgm:prSet presAssocID="{9703871F-7CBB-4540-8B88-5048D2554E4E}" presName="node" presStyleLbl="node1" presStyleIdx="2" presStyleCnt="4" custScaleX="333247">
        <dgm:presLayoutVars>
          <dgm:bulletEnabled val="1"/>
        </dgm:presLayoutVars>
      </dgm:prSet>
      <dgm:spPr/>
      <dgm:t>
        <a:bodyPr/>
        <a:lstStyle/>
        <a:p>
          <a:endParaRPr lang="en-IN"/>
        </a:p>
      </dgm:t>
    </dgm:pt>
    <dgm:pt modelId="{3B8861A8-034C-416F-A791-9767E17DE706}" type="pres">
      <dgm:prSet presAssocID="{78FA797E-73F5-4953-A7D7-3116A11CCAE1}" presName="sibTrans" presStyleLbl="sibTrans2D1" presStyleIdx="2" presStyleCnt="3"/>
      <dgm:spPr/>
      <dgm:t>
        <a:bodyPr/>
        <a:lstStyle/>
        <a:p>
          <a:endParaRPr lang="en-IN"/>
        </a:p>
      </dgm:t>
    </dgm:pt>
    <dgm:pt modelId="{8C32DC32-0273-4F53-ACD9-C7900F634F59}" type="pres">
      <dgm:prSet presAssocID="{78FA797E-73F5-4953-A7D7-3116A11CCAE1}" presName="connectorText" presStyleLbl="sibTrans2D1" presStyleIdx="2" presStyleCnt="3"/>
      <dgm:spPr/>
      <dgm:t>
        <a:bodyPr/>
        <a:lstStyle/>
        <a:p>
          <a:endParaRPr lang="en-IN"/>
        </a:p>
      </dgm:t>
    </dgm:pt>
    <dgm:pt modelId="{96AF8A22-3F1C-45A4-A97F-DA70CDB20ABB}" type="pres">
      <dgm:prSet presAssocID="{21A4B2C9-DB79-4F97-A316-751A7097BC72}" presName="node" presStyleLbl="node1" presStyleIdx="3" presStyleCnt="4" custScaleX="333247" custLinFactNeighborY="2455">
        <dgm:presLayoutVars>
          <dgm:bulletEnabled val="1"/>
        </dgm:presLayoutVars>
      </dgm:prSet>
      <dgm:spPr/>
      <dgm:t>
        <a:bodyPr/>
        <a:lstStyle/>
        <a:p>
          <a:endParaRPr lang="en-IN"/>
        </a:p>
      </dgm:t>
    </dgm:pt>
  </dgm:ptLst>
  <dgm:cxnLst>
    <dgm:cxn modelId="{3B7637F3-CD50-4127-AEA6-489C6A1DE7AD}" srcId="{15FC4A6B-CCB7-40EB-B105-B3917970FBFC}" destId="{4D71E419-DED6-4134-914A-B119824186B5}" srcOrd="1" destOrd="0" parTransId="{55CFF9D4-9DF4-4614-A236-9BA08A244C37}" sibTransId="{7EE97396-4A6F-489F-97F3-969DDD336850}"/>
    <dgm:cxn modelId="{7ECDDD4A-CDF5-4960-BB00-1C48482278FC}" srcId="{15FC4A6B-CCB7-40EB-B105-B3917970FBFC}" destId="{21A4B2C9-DB79-4F97-A316-751A7097BC72}" srcOrd="3" destOrd="0" parTransId="{78954DC9-D930-4B71-B20F-354A32F138C6}" sibTransId="{33913075-F00C-404D-B985-EB9B50B60C5C}"/>
    <dgm:cxn modelId="{30A935CB-A1C9-4B3F-94C2-88A37DCDCBBC}" type="presOf" srcId="{FDD89B95-1F9E-41EA-AAAC-7F6B93157691}" destId="{5B6186B2-1624-4303-BB81-C18879BFF30A}" srcOrd="0" destOrd="0" presId="urn:microsoft.com/office/officeart/2005/8/layout/process2"/>
    <dgm:cxn modelId="{F2C823AA-CC31-4195-88E8-3B07C476A1E7}" type="presOf" srcId="{7EE97396-4A6F-489F-97F3-969DDD336850}" destId="{2E4DEAFA-F040-4958-846B-1391E01D8984}" srcOrd="0" destOrd="0" presId="urn:microsoft.com/office/officeart/2005/8/layout/process2"/>
    <dgm:cxn modelId="{7264E3F9-2A52-4D77-951A-877684249F5D}" type="presOf" srcId="{4D71E419-DED6-4134-914A-B119824186B5}" destId="{175DF9D2-495C-4F40-B553-398513C35231}" srcOrd="0" destOrd="0" presId="urn:microsoft.com/office/officeart/2005/8/layout/process2"/>
    <dgm:cxn modelId="{CEAF8F7F-F379-4E07-BA5C-B19DDC82B10A}" type="presOf" srcId="{78FA797E-73F5-4953-A7D7-3116A11CCAE1}" destId="{3B8861A8-034C-416F-A791-9767E17DE706}" srcOrd="0" destOrd="0" presId="urn:microsoft.com/office/officeart/2005/8/layout/process2"/>
    <dgm:cxn modelId="{BFE948E2-1F9A-4FED-BD0F-B07187069EE7}" type="presOf" srcId="{FDD89B95-1F9E-41EA-AAAC-7F6B93157691}" destId="{CCD542C1-22F6-4A8C-A01C-70D48827B307}" srcOrd="1" destOrd="0" presId="urn:microsoft.com/office/officeart/2005/8/layout/process2"/>
    <dgm:cxn modelId="{DCC2543A-C100-400A-9B89-C1332812E348}" type="presOf" srcId="{9703871F-7CBB-4540-8B88-5048D2554E4E}" destId="{BE407F0B-6C53-4E0E-922E-895C93A24E9F}" srcOrd="0" destOrd="0" presId="urn:microsoft.com/office/officeart/2005/8/layout/process2"/>
    <dgm:cxn modelId="{A5EA66BA-F7CC-4A21-BBC5-1BBD61AC288C}" type="presOf" srcId="{21A4B2C9-DB79-4F97-A316-751A7097BC72}" destId="{96AF8A22-3F1C-45A4-A97F-DA70CDB20ABB}" srcOrd="0" destOrd="0" presId="urn:microsoft.com/office/officeart/2005/8/layout/process2"/>
    <dgm:cxn modelId="{F18356EC-1BAA-4C22-AB01-26311CF35B20}" type="presOf" srcId="{15FC4A6B-CCB7-40EB-B105-B3917970FBFC}" destId="{FA2A11C4-BCB6-422A-A15B-5D300256DFE1}" srcOrd="0" destOrd="0" presId="urn:microsoft.com/office/officeart/2005/8/layout/process2"/>
    <dgm:cxn modelId="{9EAEAFF1-478B-47FD-840A-4E794C17BDCE}" type="presOf" srcId="{69173E50-8DC4-43C4-B278-7518C8F79ABE}" destId="{C38F237F-EC50-4E0F-A7E6-3CDAF1148CAD}" srcOrd="0" destOrd="0" presId="urn:microsoft.com/office/officeart/2005/8/layout/process2"/>
    <dgm:cxn modelId="{C6758AC8-E90C-4FD5-8BE6-10329F9E09A7}" type="presOf" srcId="{7EE97396-4A6F-489F-97F3-969DDD336850}" destId="{E5A450F9-6D98-4A1E-A7F4-74D6D4F3C535}" srcOrd="1" destOrd="0" presId="urn:microsoft.com/office/officeart/2005/8/layout/process2"/>
    <dgm:cxn modelId="{AE5C8CEF-590F-4C22-8959-F04A555584D7}" type="presOf" srcId="{78FA797E-73F5-4953-A7D7-3116A11CCAE1}" destId="{8C32DC32-0273-4F53-ACD9-C7900F634F59}" srcOrd="1" destOrd="0" presId="urn:microsoft.com/office/officeart/2005/8/layout/process2"/>
    <dgm:cxn modelId="{4A949D55-0A25-4431-9BA8-4E9982917AA3}" srcId="{15FC4A6B-CCB7-40EB-B105-B3917970FBFC}" destId="{9703871F-7CBB-4540-8B88-5048D2554E4E}" srcOrd="2" destOrd="0" parTransId="{E71C3FD6-7FB3-4D6A-B6C8-157DF0159985}" sibTransId="{78FA797E-73F5-4953-A7D7-3116A11CCAE1}"/>
    <dgm:cxn modelId="{EBD6B70B-BD79-4E72-B629-00B9073BD9DD}" srcId="{15FC4A6B-CCB7-40EB-B105-B3917970FBFC}" destId="{69173E50-8DC4-43C4-B278-7518C8F79ABE}" srcOrd="0" destOrd="0" parTransId="{CF5B7173-E8A1-4143-AF6C-7AC138F3DD0D}" sibTransId="{FDD89B95-1F9E-41EA-AAAC-7F6B93157691}"/>
    <dgm:cxn modelId="{4E8BDF9E-E776-40E0-93E5-BC6165EC57F9}" type="presParOf" srcId="{FA2A11C4-BCB6-422A-A15B-5D300256DFE1}" destId="{C38F237F-EC50-4E0F-A7E6-3CDAF1148CAD}" srcOrd="0" destOrd="0" presId="urn:microsoft.com/office/officeart/2005/8/layout/process2"/>
    <dgm:cxn modelId="{538D6EE8-B595-4AD7-BBDD-A71B31B110A3}" type="presParOf" srcId="{FA2A11C4-BCB6-422A-A15B-5D300256DFE1}" destId="{5B6186B2-1624-4303-BB81-C18879BFF30A}" srcOrd="1" destOrd="0" presId="urn:microsoft.com/office/officeart/2005/8/layout/process2"/>
    <dgm:cxn modelId="{F92D1EAF-DFA2-44B6-B231-B35CE0F86E4B}" type="presParOf" srcId="{5B6186B2-1624-4303-BB81-C18879BFF30A}" destId="{CCD542C1-22F6-4A8C-A01C-70D48827B307}" srcOrd="0" destOrd="0" presId="urn:microsoft.com/office/officeart/2005/8/layout/process2"/>
    <dgm:cxn modelId="{F84FF667-B40C-42FF-9309-F315AB42C759}" type="presParOf" srcId="{FA2A11C4-BCB6-422A-A15B-5D300256DFE1}" destId="{175DF9D2-495C-4F40-B553-398513C35231}" srcOrd="2" destOrd="0" presId="urn:microsoft.com/office/officeart/2005/8/layout/process2"/>
    <dgm:cxn modelId="{6DD2C706-AC5D-4A93-9C1E-F0EFB646459D}" type="presParOf" srcId="{FA2A11C4-BCB6-422A-A15B-5D300256DFE1}" destId="{2E4DEAFA-F040-4958-846B-1391E01D8984}" srcOrd="3" destOrd="0" presId="urn:microsoft.com/office/officeart/2005/8/layout/process2"/>
    <dgm:cxn modelId="{254A50ED-3B6A-4896-B0E5-984114921290}" type="presParOf" srcId="{2E4DEAFA-F040-4958-846B-1391E01D8984}" destId="{E5A450F9-6D98-4A1E-A7F4-74D6D4F3C535}" srcOrd="0" destOrd="0" presId="urn:microsoft.com/office/officeart/2005/8/layout/process2"/>
    <dgm:cxn modelId="{9105D676-4C66-45E4-80A2-228FC2F95971}" type="presParOf" srcId="{FA2A11C4-BCB6-422A-A15B-5D300256DFE1}" destId="{BE407F0B-6C53-4E0E-922E-895C93A24E9F}" srcOrd="4" destOrd="0" presId="urn:microsoft.com/office/officeart/2005/8/layout/process2"/>
    <dgm:cxn modelId="{CFE88174-D7AA-4000-9654-325D6730C95B}" type="presParOf" srcId="{FA2A11C4-BCB6-422A-A15B-5D300256DFE1}" destId="{3B8861A8-034C-416F-A791-9767E17DE706}" srcOrd="5" destOrd="0" presId="urn:microsoft.com/office/officeart/2005/8/layout/process2"/>
    <dgm:cxn modelId="{279F3FAE-D27E-4A8F-87E5-137DE1494C2A}" type="presParOf" srcId="{3B8861A8-034C-416F-A791-9767E17DE706}" destId="{8C32DC32-0273-4F53-ACD9-C7900F634F59}" srcOrd="0" destOrd="0" presId="urn:microsoft.com/office/officeart/2005/8/layout/process2"/>
    <dgm:cxn modelId="{CCBDB4F7-9EC2-4590-87B9-B8A8AD6CA631}" type="presParOf" srcId="{FA2A11C4-BCB6-422A-A15B-5D300256DFE1}" destId="{96AF8A22-3F1C-45A4-A97F-DA70CDB20ABB}" srcOrd="6"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DB31EC-EF22-47E1-9BE5-B91157875EA9}">
      <dsp:nvSpPr>
        <dsp:cNvPr id="0" name=""/>
        <dsp:cNvSpPr/>
      </dsp:nvSpPr>
      <dsp:spPr>
        <a:xfrm>
          <a:off x="0" y="0"/>
          <a:ext cx="8229600" cy="1143000"/>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Got educated till 12</a:t>
          </a:r>
          <a:r>
            <a:rPr lang="en-US" sz="1600" kern="1200" baseline="30000" dirty="0" smtClean="0"/>
            <a:t>th</a:t>
          </a:r>
          <a:r>
            <a:rPr lang="en-US" sz="1600" kern="1200" dirty="0" smtClean="0"/>
            <a:t> grade but due to lack of funds he couldn’t study further </a:t>
          </a:r>
          <a:endParaRPr lang="en-IN" sz="1600" kern="1200" dirty="0"/>
        </a:p>
      </dsp:txBody>
      <dsp:txXfrm>
        <a:off x="0" y="0"/>
        <a:ext cx="8229600" cy="1143000"/>
      </dsp:txXfrm>
    </dsp:sp>
    <dsp:sp modelId="{CC2CDD68-F520-4AF7-9B69-A4E85CD6719A}">
      <dsp:nvSpPr>
        <dsp:cNvPr id="0" name=""/>
        <dsp:cNvSpPr/>
      </dsp:nvSpPr>
      <dsp:spPr>
        <a:xfrm rot="5400000">
          <a:off x="3900487" y="1171575"/>
          <a:ext cx="428625" cy="514350"/>
        </a:xfrm>
        <a:prstGeom prst="rightArrow">
          <a:avLst>
            <a:gd name="adj1" fmla="val 60000"/>
            <a:gd name="adj2" fmla="val 50000"/>
          </a:avLst>
        </a:prstGeom>
        <a:solidFill>
          <a:schemeClr val="accent5">
            <a:hueOff val="0"/>
            <a:satOff val="0"/>
            <a:lumOff val="0"/>
            <a:alphaOff val="0"/>
          </a:schemeClr>
        </a:solidFill>
        <a:ln>
          <a:noFill/>
        </a:ln>
        <a:effectLst>
          <a:outerShdw blurRad="63500" dist="25400" dir="14700000" algn="t" rotWithShape="0">
            <a:srgbClr val="000000">
              <a:alpha val="5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dirty="0"/>
        </a:p>
      </dsp:txBody>
      <dsp:txXfrm rot="5400000">
        <a:off x="3900487" y="1171575"/>
        <a:ext cx="428625" cy="514350"/>
      </dsp:txXfrm>
    </dsp:sp>
    <dsp:sp modelId="{93DACFB4-B3D0-41E5-A609-AD09E35B5CF2}">
      <dsp:nvSpPr>
        <dsp:cNvPr id="0" name=""/>
        <dsp:cNvSpPr/>
      </dsp:nvSpPr>
      <dsp:spPr>
        <a:xfrm>
          <a:off x="0" y="1714500"/>
          <a:ext cx="8229600" cy="1143000"/>
        </a:xfrm>
        <a:prstGeom prst="roundRect">
          <a:avLst>
            <a:gd name="adj" fmla="val 10000"/>
          </a:avLst>
        </a:prstGeom>
        <a:solidFill>
          <a:schemeClr val="accent5">
            <a:hueOff val="0"/>
            <a:satOff val="0"/>
            <a:lumOff val="-3530"/>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So Dhirubhai started to sell bhajiyas to pilgrimers off mount Girnar</a:t>
          </a:r>
          <a:endParaRPr lang="en-IN" sz="1600" kern="1200" dirty="0"/>
        </a:p>
      </dsp:txBody>
      <dsp:txXfrm>
        <a:off x="0" y="1714500"/>
        <a:ext cx="8229600" cy="1143000"/>
      </dsp:txXfrm>
    </dsp:sp>
    <dsp:sp modelId="{F617270D-0B34-438D-9ECB-55F7AF664C88}">
      <dsp:nvSpPr>
        <dsp:cNvPr id="0" name=""/>
        <dsp:cNvSpPr/>
      </dsp:nvSpPr>
      <dsp:spPr>
        <a:xfrm rot="5400000">
          <a:off x="3900487" y="2886075"/>
          <a:ext cx="428625" cy="514350"/>
        </a:xfrm>
        <a:prstGeom prst="rightArrow">
          <a:avLst>
            <a:gd name="adj1" fmla="val 60000"/>
            <a:gd name="adj2" fmla="val 50000"/>
          </a:avLst>
        </a:prstGeom>
        <a:solidFill>
          <a:schemeClr val="accent5">
            <a:hueOff val="0"/>
            <a:satOff val="0"/>
            <a:lumOff val="-7061"/>
            <a:alphaOff val="0"/>
          </a:schemeClr>
        </a:solidFill>
        <a:ln>
          <a:noFill/>
        </a:ln>
        <a:effectLst>
          <a:outerShdw blurRad="63500" dist="25400" dir="14700000" algn="t" rotWithShape="0">
            <a:srgbClr val="000000">
              <a:alpha val="5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dirty="0"/>
        </a:p>
      </dsp:txBody>
      <dsp:txXfrm rot="5400000">
        <a:off x="3900487" y="2886075"/>
        <a:ext cx="428625" cy="514350"/>
      </dsp:txXfrm>
    </dsp:sp>
    <dsp:sp modelId="{57A4FAB4-384E-4EE7-A7E5-346C3C54D90D}">
      <dsp:nvSpPr>
        <dsp:cNvPr id="0" name=""/>
        <dsp:cNvSpPr/>
      </dsp:nvSpPr>
      <dsp:spPr>
        <a:xfrm>
          <a:off x="0" y="3429000"/>
          <a:ext cx="8229600" cy="1143000"/>
        </a:xfrm>
        <a:prstGeom prst="roundRect">
          <a:avLst>
            <a:gd name="adj" fmla="val 10000"/>
          </a:avLst>
        </a:prstGeom>
        <a:solidFill>
          <a:schemeClr val="accent5">
            <a:hueOff val="0"/>
            <a:satOff val="0"/>
            <a:lumOff val="-7061"/>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As</a:t>
          </a:r>
          <a:r>
            <a:rPr lang="en-US" sz="1600" kern="1200" baseline="0" dirty="0" smtClean="0"/>
            <a:t> his father was unwell and couldn't work any more he told his son that you have to earn more than you are earning now. Your brother(Ramnikbhai) has arranged Job for you in Aden</a:t>
          </a:r>
          <a:endParaRPr lang="en-IN" sz="1600" kern="1200" dirty="0"/>
        </a:p>
      </dsp:txBody>
      <dsp:txXfrm>
        <a:off x="0" y="3429000"/>
        <a:ext cx="8229600" cy="11430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AD1831-620D-437E-AA4E-23E2A8D4EED0}">
      <dsp:nvSpPr>
        <dsp:cNvPr id="0" name=""/>
        <dsp:cNvSpPr/>
      </dsp:nvSpPr>
      <dsp:spPr>
        <a:xfrm>
          <a:off x="73740" y="4432"/>
          <a:ext cx="8996518" cy="1101391"/>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t>On reaching Aden, Dhirubhai joined office on the very day of his arrival. It was a clerk's job with the A. Besse &amp; Co., named after its French founder Antonin Besse. Those days Aden was the second busiest trading and oil bunkering port in the world after London handling over 6,300 ships a year</a:t>
          </a:r>
          <a:r>
            <a:rPr lang="en-IN" sz="1000" kern="1200" dirty="0" smtClean="0"/>
            <a:t>.</a:t>
          </a:r>
          <a:r>
            <a:rPr lang="en-US" sz="1000" kern="1200" dirty="0" smtClean="0"/>
            <a:t> </a:t>
          </a:r>
          <a:endParaRPr lang="en-IN" sz="1000" kern="1200" dirty="0"/>
        </a:p>
      </dsp:txBody>
      <dsp:txXfrm>
        <a:off x="73740" y="4432"/>
        <a:ext cx="8996518" cy="1101391"/>
      </dsp:txXfrm>
    </dsp:sp>
    <dsp:sp modelId="{D4B00AA3-0CBF-42B3-96BE-F6CE2CD98898}">
      <dsp:nvSpPr>
        <dsp:cNvPr id="0" name=""/>
        <dsp:cNvSpPr/>
      </dsp:nvSpPr>
      <dsp:spPr>
        <a:xfrm rot="5400000">
          <a:off x="4365489" y="1133358"/>
          <a:ext cx="413021" cy="495626"/>
        </a:xfrm>
        <a:prstGeom prst="rightArrow">
          <a:avLst>
            <a:gd name="adj1" fmla="val 60000"/>
            <a:gd name="adj2" fmla="val 50000"/>
          </a:avLst>
        </a:prstGeom>
        <a:solidFill>
          <a:schemeClr val="accent5">
            <a:hueOff val="0"/>
            <a:satOff val="0"/>
            <a:lumOff val="0"/>
            <a:alphaOff val="0"/>
          </a:schemeClr>
        </a:solidFill>
        <a:ln>
          <a:noFill/>
        </a:ln>
        <a:effectLst>
          <a:outerShdw blurRad="63500" dist="25400" dir="14700000" algn="t" rotWithShape="0">
            <a:srgbClr val="000000">
              <a:alpha val="5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dirty="0"/>
        </a:p>
      </dsp:txBody>
      <dsp:txXfrm rot="5400000">
        <a:off x="4365489" y="1133358"/>
        <a:ext cx="413021" cy="495626"/>
      </dsp:txXfrm>
    </dsp:sp>
    <dsp:sp modelId="{529A683F-0945-45EA-85AE-FEA317314F09}">
      <dsp:nvSpPr>
        <dsp:cNvPr id="0" name=""/>
        <dsp:cNvSpPr/>
      </dsp:nvSpPr>
      <dsp:spPr>
        <a:xfrm>
          <a:off x="73740" y="1656519"/>
          <a:ext cx="8996518" cy="1798307"/>
        </a:xfrm>
        <a:prstGeom prst="roundRect">
          <a:avLst>
            <a:gd name="adj" fmla="val 10000"/>
          </a:avLst>
        </a:prstGeom>
        <a:solidFill>
          <a:schemeClr val="accent5">
            <a:hueOff val="0"/>
            <a:satOff val="0"/>
            <a:lumOff val="-2354"/>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00113">
            <a:lnSpc>
              <a:spcPct val="90000"/>
            </a:lnSpc>
            <a:spcBef>
              <a:spcPct val="0"/>
            </a:spcBef>
            <a:spcAft>
              <a:spcPct val="35000"/>
            </a:spcAft>
            <a:tabLst/>
          </a:pPr>
          <a:r>
            <a:rPr lang="en-IN" sz="1400" kern="1200" dirty="0" smtClean="0"/>
            <a:t>The company in which Dhirubhai worked was engaged in almost every branch of trading business - cargo booking, handling, shipping, forwarding, and wholesale merchandising. Besse acted as trading agents for a large number of European, American, African and Asian companies and dealt with all sorts of goods ranging from sugar, spices, food grains and textiles to office stationery, tools, machinery and petroleum products. Dhirubhai was first sent to the commodities trading section of the firm. Later, he was transferred to the section that handled petroleum products for the oil giant Shell.</a:t>
          </a:r>
        </a:p>
      </dsp:txBody>
      <dsp:txXfrm>
        <a:off x="73740" y="1656519"/>
        <a:ext cx="8996518" cy="1798307"/>
      </dsp:txXfrm>
    </dsp:sp>
    <dsp:sp modelId="{249D045D-408D-4032-8E0F-8AC32B0237C8}">
      <dsp:nvSpPr>
        <dsp:cNvPr id="0" name=""/>
        <dsp:cNvSpPr/>
      </dsp:nvSpPr>
      <dsp:spPr>
        <a:xfrm rot="5400000">
          <a:off x="4365489" y="3482362"/>
          <a:ext cx="413021" cy="495626"/>
        </a:xfrm>
        <a:prstGeom prst="rightArrow">
          <a:avLst>
            <a:gd name="adj1" fmla="val 60000"/>
            <a:gd name="adj2" fmla="val 50000"/>
          </a:avLst>
        </a:prstGeom>
        <a:solidFill>
          <a:schemeClr val="accent5">
            <a:hueOff val="0"/>
            <a:satOff val="0"/>
            <a:lumOff val="-3530"/>
            <a:alphaOff val="0"/>
          </a:schemeClr>
        </a:solidFill>
        <a:ln>
          <a:noFill/>
        </a:ln>
        <a:effectLst>
          <a:outerShdw blurRad="63500" dist="25400" dir="14700000" algn="t" rotWithShape="0">
            <a:srgbClr val="000000">
              <a:alpha val="5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dirty="0"/>
        </a:p>
      </dsp:txBody>
      <dsp:txXfrm rot="5400000">
        <a:off x="4365489" y="3482362"/>
        <a:ext cx="413021" cy="495626"/>
      </dsp:txXfrm>
    </dsp:sp>
    <dsp:sp modelId="{FF9F72F7-80A9-4159-A462-BA8D59235E2D}">
      <dsp:nvSpPr>
        <dsp:cNvPr id="0" name=""/>
        <dsp:cNvSpPr/>
      </dsp:nvSpPr>
      <dsp:spPr>
        <a:xfrm>
          <a:off x="73740" y="4005523"/>
          <a:ext cx="8996518" cy="506959"/>
        </a:xfrm>
        <a:prstGeom prst="roundRect">
          <a:avLst>
            <a:gd name="adj" fmla="val 10000"/>
          </a:avLst>
        </a:prstGeom>
        <a:solidFill>
          <a:schemeClr val="accent5">
            <a:hueOff val="0"/>
            <a:satOff val="0"/>
            <a:lumOff val="-4707"/>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At Aden Dhirubhai learnt how to do business, accounts, bookkeeping , and all other business skills</a:t>
          </a:r>
          <a:endParaRPr lang="en-IN" sz="1400" kern="1200" dirty="0"/>
        </a:p>
      </dsp:txBody>
      <dsp:txXfrm>
        <a:off x="73740" y="4005523"/>
        <a:ext cx="8996518" cy="506959"/>
      </dsp:txXfrm>
    </dsp:sp>
    <dsp:sp modelId="{2CD32982-2D98-462D-B479-C6A1F47BD54B}">
      <dsp:nvSpPr>
        <dsp:cNvPr id="0" name=""/>
        <dsp:cNvSpPr/>
      </dsp:nvSpPr>
      <dsp:spPr>
        <a:xfrm rot="5400000">
          <a:off x="4365489" y="4540017"/>
          <a:ext cx="413021" cy="495626"/>
        </a:xfrm>
        <a:prstGeom prst="rightArrow">
          <a:avLst>
            <a:gd name="adj1" fmla="val 60000"/>
            <a:gd name="adj2" fmla="val 50000"/>
          </a:avLst>
        </a:prstGeom>
        <a:solidFill>
          <a:schemeClr val="accent5">
            <a:hueOff val="0"/>
            <a:satOff val="0"/>
            <a:lumOff val="-7061"/>
            <a:alphaOff val="0"/>
          </a:schemeClr>
        </a:solidFill>
        <a:ln>
          <a:noFill/>
        </a:ln>
        <a:effectLst>
          <a:outerShdw blurRad="63500" dist="25400" dir="14700000" algn="t" rotWithShape="0">
            <a:srgbClr val="000000">
              <a:alpha val="5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dirty="0"/>
        </a:p>
      </dsp:txBody>
      <dsp:txXfrm rot="5400000">
        <a:off x="4365489" y="4540017"/>
        <a:ext cx="413021" cy="495626"/>
      </dsp:txXfrm>
    </dsp:sp>
    <dsp:sp modelId="{3D32E6A1-342A-42AC-9695-6D7CA205103C}">
      <dsp:nvSpPr>
        <dsp:cNvPr id="0" name=""/>
        <dsp:cNvSpPr/>
      </dsp:nvSpPr>
      <dsp:spPr>
        <a:xfrm>
          <a:off x="73740" y="5063178"/>
          <a:ext cx="8996518" cy="1101391"/>
        </a:xfrm>
        <a:prstGeom prst="roundRect">
          <a:avLst>
            <a:gd name="adj" fmla="val 10000"/>
          </a:avLst>
        </a:prstGeom>
        <a:solidFill>
          <a:schemeClr val="accent5">
            <a:hueOff val="0"/>
            <a:satOff val="0"/>
            <a:lumOff val="-7061"/>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As </a:t>
          </a:r>
          <a:r>
            <a:rPr lang="en-US" sz="1400" kern="1200" baseline="0" dirty="0" smtClean="0"/>
            <a:t>the company he worked in built a new harbor for distribution of oil in shell he was promoted  to work their. And one fine day he dreamt of  </a:t>
          </a:r>
          <a:r>
            <a:rPr lang="en-US" sz="1400" b="1" i="1" kern="1200" baseline="0" dirty="0" smtClean="0">
              <a:solidFill>
                <a:srgbClr val="FF0000"/>
              </a:solidFill>
            </a:rPr>
            <a:t>HAVING A REFINERY OF HIS OWN </a:t>
          </a:r>
          <a:endParaRPr lang="en-IN" sz="1400" b="1" i="1" kern="1200" dirty="0">
            <a:solidFill>
              <a:srgbClr val="FF0000"/>
            </a:solidFill>
          </a:endParaRPr>
        </a:p>
      </dsp:txBody>
      <dsp:txXfrm>
        <a:off x="73740" y="5063178"/>
        <a:ext cx="8996518" cy="110139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AD1831-620D-437E-AA4E-23E2A8D4EED0}">
      <dsp:nvSpPr>
        <dsp:cNvPr id="0" name=""/>
        <dsp:cNvSpPr/>
      </dsp:nvSpPr>
      <dsp:spPr>
        <a:xfrm>
          <a:off x="0" y="7180"/>
          <a:ext cx="9144000" cy="1146913"/>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Now Dhirubhai Ambani had enough money to start his own business in India  and so he felt that India was calling me though having a dream of opening a shop in London </a:t>
          </a:r>
          <a:endParaRPr lang="en-IN" sz="1800" kern="1200" dirty="0"/>
        </a:p>
      </dsp:txBody>
      <dsp:txXfrm>
        <a:off x="0" y="7180"/>
        <a:ext cx="9144000" cy="1146913"/>
      </dsp:txXfrm>
    </dsp:sp>
    <dsp:sp modelId="{D4B00AA3-0CBF-42B3-96BE-F6CE2CD98898}">
      <dsp:nvSpPr>
        <dsp:cNvPr id="0" name=""/>
        <dsp:cNvSpPr/>
      </dsp:nvSpPr>
      <dsp:spPr>
        <a:xfrm rot="5400000">
          <a:off x="4356953" y="1182766"/>
          <a:ext cx="430092" cy="516110"/>
        </a:xfrm>
        <a:prstGeom prst="rightArrow">
          <a:avLst>
            <a:gd name="adj1" fmla="val 60000"/>
            <a:gd name="adj2" fmla="val 50000"/>
          </a:avLst>
        </a:prstGeom>
        <a:solidFill>
          <a:schemeClr val="accent5">
            <a:hueOff val="0"/>
            <a:satOff val="0"/>
            <a:lumOff val="0"/>
            <a:alphaOff val="0"/>
          </a:schemeClr>
        </a:solidFill>
        <a:ln>
          <a:noFill/>
        </a:ln>
        <a:effectLst>
          <a:outerShdw blurRad="63500" dist="25400" dir="14700000" algn="t" rotWithShape="0">
            <a:srgbClr val="000000">
              <a:alpha val="5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dirty="0"/>
        </a:p>
      </dsp:txBody>
      <dsp:txXfrm rot="5400000">
        <a:off x="4356953" y="1182766"/>
        <a:ext cx="430092" cy="516110"/>
      </dsp:txXfrm>
    </dsp:sp>
    <dsp:sp modelId="{529A683F-0945-45EA-85AE-FEA317314F09}">
      <dsp:nvSpPr>
        <dsp:cNvPr id="0" name=""/>
        <dsp:cNvSpPr/>
      </dsp:nvSpPr>
      <dsp:spPr>
        <a:xfrm>
          <a:off x="0" y="1727550"/>
          <a:ext cx="9144000" cy="1477224"/>
        </a:xfrm>
        <a:prstGeom prst="roundRect">
          <a:avLst>
            <a:gd name="adj" fmla="val 10000"/>
          </a:avLst>
        </a:prstGeom>
        <a:solidFill>
          <a:schemeClr val="accent5">
            <a:hueOff val="0"/>
            <a:satOff val="0"/>
            <a:lumOff val="-2354"/>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IN" sz="1500" kern="1200" dirty="0" smtClean="0"/>
            <a:t>Started "Majin" in partnership with Champaklal Damani, his second cousin, who used to be with him in Aden, Yemen. Majin was to import polyester yarn and export spices to Yemen. The first office of the Reliance Commercial Corporation was set up at the Narsinatha Street in Masjid Bunder. It was a 350 sq ft room with a telephone, one table and three chairs. Initially, they had two assistants to help them with their business.</a:t>
          </a:r>
        </a:p>
      </dsp:txBody>
      <dsp:txXfrm>
        <a:off x="0" y="1727550"/>
        <a:ext cx="9144000" cy="1477224"/>
      </dsp:txXfrm>
    </dsp:sp>
    <dsp:sp modelId="{249D045D-408D-4032-8E0F-8AC32B0237C8}">
      <dsp:nvSpPr>
        <dsp:cNvPr id="0" name=""/>
        <dsp:cNvSpPr/>
      </dsp:nvSpPr>
      <dsp:spPr>
        <a:xfrm rot="5400000">
          <a:off x="4356953" y="3233447"/>
          <a:ext cx="430092" cy="516110"/>
        </a:xfrm>
        <a:prstGeom prst="rightArrow">
          <a:avLst>
            <a:gd name="adj1" fmla="val 60000"/>
            <a:gd name="adj2" fmla="val 50000"/>
          </a:avLst>
        </a:prstGeom>
        <a:solidFill>
          <a:schemeClr val="accent5">
            <a:hueOff val="0"/>
            <a:satOff val="0"/>
            <a:lumOff val="-3530"/>
            <a:alphaOff val="0"/>
          </a:schemeClr>
        </a:solidFill>
        <a:ln>
          <a:noFill/>
        </a:ln>
        <a:effectLst>
          <a:outerShdw blurRad="63500" dist="25400" dir="14700000" algn="t" rotWithShape="0">
            <a:srgbClr val="000000">
              <a:alpha val="5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dirty="0"/>
        </a:p>
      </dsp:txBody>
      <dsp:txXfrm rot="5400000">
        <a:off x="4356953" y="3233447"/>
        <a:ext cx="430092" cy="516110"/>
      </dsp:txXfrm>
    </dsp:sp>
    <dsp:sp modelId="{FF9F72F7-80A9-4159-A462-BA8D59235E2D}">
      <dsp:nvSpPr>
        <dsp:cNvPr id="0" name=""/>
        <dsp:cNvSpPr/>
      </dsp:nvSpPr>
      <dsp:spPr>
        <a:xfrm>
          <a:off x="0" y="3778231"/>
          <a:ext cx="9144000" cy="1467395"/>
        </a:xfrm>
        <a:prstGeom prst="roundRect">
          <a:avLst>
            <a:gd name="adj" fmla="val 10000"/>
          </a:avLst>
        </a:prstGeom>
        <a:solidFill>
          <a:schemeClr val="accent5">
            <a:hueOff val="0"/>
            <a:satOff val="0"/>
            <a:lumOff val="-4707"/>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IN" sz="1600" kern="1200" dirty="0" smtClean="0"/>
            <a:t>During this period, Dhirubhai and his family used to stay in a one-bedroom apartment at the Jai Hind Estate in Bhuleshwar, Mumbai. In 1965, Champaklal Damani and Dhirubhai Ambani ended their partnership and Dhirubhai started on his own.</a:t>
          </a:r>
          <a:endParaRPr lang="en-IN" sz="1600" kern="1200" dirty="0"/>
        </a:p>
      </dsp:txBody>
      <dsp:txXfrm>
        <a:off x="0" y="3778231"/>
        <a:ext cx="9144000" cy="1467395"/>
      </dsp:txXfrm>
    </dsp:sp>
    <dsp:sp modelId="{2CD32982-2D98-462D-B479-C6A1F47BD54B}">
      <dsp:nvSpPr>
        <dsp:cNvPr id="0" name=""/>
        <dsp:cNvSpPr/>
      </dsp:nvSpPr>
      <dsp:spPr>
        <a:xfrm rot="5400000">
          <a:off x="4356953" y="5274299"/>
          <a:ext cx="430092" cy="516110"/>
        </a:xfrm>
        <a:prstGeom prst="rightArrow">
          <a:avLst>
            <a:gd name="adj1" fmla="val 60000"/>
            <a:gd name="adj2" fmla="val 50000"/>
          </a:avLst>
        </a:prstGeom>
        <a:solidFill>
          <a:schemeClr val="accent5">
            <a:hueOff val="0"/>
            <a:satOff val="0"/>
            <a:lumOff val="-7061"/>
            <a:alphaOff val="0"/>
          </a:schemeClr>
        </a:solidFill>
        <a:ln>
          <a:noFill/>
        </a:ln>
        <a:effectLst>
          <a:outerShdw blurRad="63500" dist="25400" dir="14700000" algn="t" rotWithShape="0">
            <a:srgbClr val="000000">
              <a:alpha val="5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dirty="0"/>
        </a:p>
      </dsp:txBody>
      <dsp:txXfrm rot="5400000">
        <a:off x="4356953" y="5274299"/>
        <a:ext cx="430092" cy="516110"/>
      </dsp:txXfrm>
    </dsp:sp>
    <dsp:sp modelId="{3D32E6A1-342A-42AC-9695-6D7CA205103C}">
      <dsp:nvSpPr>
        <dsp:cNvPr id="0" name=""/>
        <dsp:cNvSpPr/>
      </dsp:nvSpPr>
      <dsp:spPr>
        <a:xfrm>
          <a:off x="0" y="5819083"/>
          <a:ext cx="9144000" cy="485614"/>
        </a:xfrm>
        <a:prstGeom prst="roundRect">
          <a:avLst>
            <a:gd name="adj" fmla="val 10000"/>
          </a:avLst>
        </a:prstGeom>
        <a:solidFill>
          <a:schemeClr val="accent5">
            <a:hueOff val="0"/>
            <a:satOff val="0"/>
            <a:lumOff val="-7061"/>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0" i="0" kern="1200" dirty="0" smtClean="0">
              <a:solidFill>
                <a:schemeClr val="tx1"/>
              </a:solidFill>
            </a:rPr>
            <a:t>In 1968, he moved to an upmarket apartment at Altamont Road in South Mumbai. </a:t>
          </a:r>
          <a:endParaRPr lang="en-IN" sz="1600" b="0" i="0" kern="1200" dirty="0">
            <a:solidFill>
              <a:srgbClr val="FF0000"/>
            </a:solidFill>
          </a:endParaRPr>
        </a:p>
      </dsp:txBody>
      <dsp:txXfrm>
        <a:off x="0" y="5819083"/>
        <a:ext cx="9144000" cy="48561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8F237F-EC50-4E0F-A7E6-3CDAF1148CAD}">
      <dsp:nvSpPr>
        <dsp:cNvPr id="0" name=""/>
        <dsp:cNvSpPr/>
      </dsp:nvSpPr>
      <dsp:spPr>
        <a:xfrm>
          <a:off x="0" y="0"/>
          <a:ext cx="9144000" cy="152439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IN" sz="1600" kern="1200" dirty="0" smtClean="0"/>
            <a:t>Sensing a good opportunity in the textile business, Dhirubhai Ambani, along with Amit Mehra, a Delhi-based chartered accountant and company secretary residing in Ashok Vihar, Delhi, started the first textile mill at Naroda, in Ahmedabad in the year 1966. Textiles were manufactured using polyester fiber yarn.</a:t>
          </a:r>
          <a:endParaRPr lang="en-IN" sz="1600" kern="1200" dirty="0"/>
        </a:p>
      </dsp:txBody>
      <dsp:txXfrm>
        <a:off x="0" y="0"/>
        <a:ext cx="9144000" cy="1524396"/>
      </dsp:txXfrm>
    </dsp:sp>
    <dsp:sp modelId="{5B6186B2-1624-4303-BB81-C18879BFF30A}">
      <dsp:nvSpPr>
        <dsp:cNvPr id="0" name=""/>
        <dsp:cNvSpPr/>
      </dsp:nvSpPr>
      <dsp:spPr>
        <a:xfrm rot="5400000">
          <a:off x="4286175" y="1562506"/>
          <a:ext cx="571648" cy="68597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dirty="0"/>
        </a:p>
      </dsp:txBody>
      <dsp:txXfrm rot="5400000">
        <a:off x="4286175" y="1562506"/>
        <a:ext cx="571648" cy="685978"/>
      </dsp:txXfrm>
    </dsp:sp>
    <dsp:sp modelId="{BE407F0B-6C53-4E0E-922E-895C93A24E9F}">
      <dsp:nvSpPr>
        <dsp:cNvPr id="0" name=""/>
        <dsp:cNvSpPr/>
      </dsp:nvSpPr>
      <dsp:spPr>
        <a:xfrm>
          <a:off x="0" y="2286595"/>
          <a:ext cx="9144000" cy="1524396"/>
        </a:xfrm>
        <a:prstGeom prst="roundRect">
          <a:avLst>
            <a:gd name="adj" fmla="val 10000"/>
          </a:avLst>
        </a:prstGeom>
        <a:solidFill>
          <a:schemeClr val="accent5">
            <a:hueOff val="0"/>
            <a:satOff val="0"/>
            <a:lumOff val="-35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IN" sz="1600" kern="1200" dirty="0" smtClean="0"/>
            <a:t> Dhirubhai started the brand "Vimal", which was named after his elder brother Ramaniklal Ambani's son, Vimal Ambani. Extensive marketing of the brand "Vimal" in the interiors of India made it a household name. Franchise retail outlets were started and they used to sell "only Vimal" brand of textiles.</a:t>
          </a:r>
          <a:endParaRPr lang="en-IN" sz="1600" kern="1200" dirty="0"/>
        </a:p>
      </dsp:txBody>
      <dsp:txXfrm>
        <a:off x="0" y="2286595"/>
        <a:ext cx="9144000" cy="1524396"/>
      </dsp:txXfrm>
    </dsp:sp>
    <dsp:sp modelId="{3B8861A8-034C-416F-A791-9767E17DE706}">
      <dsp:nvSpPr>
        <dsp:cNvPr id="0" name=""/>
        <dsp:cNvSpPr/>
      </dsp:nvSpPr>
      <dsp:spPr>
        <a:xfrm rot="5400000">
          <a:off x="4286175" y="3849101"/>
          <a:ext cx="571648" cy="685978"/>
        </a:xfrm>
        <a:prstGeom prst="rightArrow">
          <a:avLst>
            <a:gd name="adj1" fmla="val 60000"/>
            <a:gd name="adj2" fmla="val 50000"/>
          </a:avLst>
        </a:prstGeom>
        <a:solidFill>
          <a:schemeClr val="accent5">
            <a:hueOff val="0"/>
            <a:satOff val="0"/>
            <a:lumOff val="-70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dirty="0"/>
        </a:p>
      </dsp:txBody>
      <dsp:txXfrm rot="5400000">
        <a:off x="4286175" y="3849101"/>
        <a:ext cx="571648" cy="685978"/>
      </dsp:txXfrm>
    </dsp:sp>
    <dsp:sp modelId="{96AF8A22-3F1C-45A4-A97F-DA70CDB20ABB}">
      <dsp:nvSpPr>
        <dsp:cNvPr id="0" name=""/>
        <dsp:cNvSpPr/>
      </dsp:nvSpPr>
      <dsp:spPr>
        <a:xfrm>
          <a:off x="0" y="4573190"/>
          <a:ext cx="9144000" cy="1524396"/>
        </a:xfrm>
        <a:prstGeom prst="roundRect">
          <a:avLst>
            <a:gd name="adj" fmla="val 10000"/>
          </a:avLst>
        </a:prstGeom>
        <a:solidFill>
          <a:schemeClr val="accent5">
            <a:hueOff val="0"/>
            <a:satOff val="0"/>
            <a:lumOff val="-70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IN" sz="1600" kern="1200" dirty="0" smtClean="0"/>
            <a:t>In the year 1975, a Technical team from the World Bank visited the Reliance Textiles' Manufacturing unit. This unit has the rare distinction of being certified as "excellent even by developed country standards" during that period. Amit Mehra had played a pivotal role in helping and supporting Dhirubhai in this success</a:t>
          </a:r>
          <a:endParaRPr lang="en-IN" sz="1600" kern="1200" dirty="0"/>
        </a:p>
      </dsp:txBody>
      <dsp:txXfrm>
        <a:off x="0" y="4573190"/>
        <a:ext cx="9144000" cy="152439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8F237F-EC50-4E0F-A7E6-3CDAF1148CAD}">
      <dsp:nvSpPr>
        <dsp:cNvPr id="0" name=""/>
        <dsp:cNvSpPr/>
      </dsp:nvSpPr>
      <dsp:spPr>
        <a:xfrm>
          <a:off x="0" y="0"/>
          <a:ext cx="9144000" cy="110756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Now</a:t>
          </a:r>
          <a:r>
            <a:rPr lang="en-US" sz="1600" kern="1200" baseline="0" dirty="0" smtClean="0"/>
            <a:t> their 2 sons Mukesh bhai and Anil bhai were big enough to handle and diversify the business.</a:t>
          </a:r>
          <a:endParaRPr lang="en-IN" sz="1600" kern="1200" dirty="0"/>
        </a:p>
      </dsp:txBody>
      <dsp:txXfrm>
        <a:off x="0" y="0"/>
        <a:ext cx="9144000" cy="1107569"/>
      </dsp:txXfrm>
    </dsp:sp>
    <dsp:sp modelId="{5B6186B2-1624-4303-BB81-C18879BFF30A}">
      <dsp:nvSpPr>
        <dsp:cNvPr id="0" name=""/>
        <dsp:cNvSpPr/>
      </dsp:nvSpPr>
      <dsp:spPr>
        <a:xfrm rot="5400000">
          <a:off x="4363214" y="1136747"/>
          <a:ext cx="417571" cy="49840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dirty="0"/>
        </a:p>
      </dsp:txBody>
      <dsp:txXfrm rot="5400000">
        <a:off x="4363214" y="1136747"/>
        <a:ext cx="417571" cy="498406"/>
      </dsp:txXfrm>
    </dsp:sp>
    <dsp:sp modelId="{175DF9D2-495C-4F40-B553-398513C35231}">
      <dsp:nvSpPr>
        <dsp:cNvPr id="0" name=""/>
        <dsp:cNvSpPr/>
      </dsp:nvSpPr>
      <dsp:spPr>
        <a:xfrm>
          <a:off x="0" y="1664331"/>
          <a:ext cx="9144000" cy="1107569"/>
        </a:xfrm>
        <a:prstGeom prst="roundRect">
          <a:avLst>
            <a:gd name="adj" fmla="val 10000"/>
          </a:avLst>
        </a:prstGeom>
        <a:solidFill>
          <a:schemeClr val="accent5">
            <a:hueOff val="0"/>
            <a:satOff val="0"/>
            <a:lumOff val="-23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Dhirubhai had a severe stroke and were admitted in hospital and remained in comma for 10 days and when he came out of comma he had got his right hand paralyzed</a:t>
          </a:r>
          <a:endParaRPr lang="en-IN" sz="1600" kern="1200" dirty="0"/>
        </a:p>
      </dsp:txBody>
      <dsp:txXfrm>
        <a:off x="0" y="1664331"/>
        <a:ext cx="9144000" cy="1107569"/>
      </dsp:txXfrm>
    </dsp:sp>
    <dsp:sp modelId="{2E4DEAFA-F040-4958-846B-1391E01D8984}">
      <dsp:nvSpPr>
        <dsp:cNvPr id="0" name=""/>
        <dsp:cNvSpPr/>
      </dsp:nvSpPr>
      <dsp:spPr>
        <a:xfrm rot="5400000">
          <a:off x="4364330" y="2799590"/>
          <a:ext cx="415338" cy="498406"/>
        </a:xfrm>
        <a:prstGeom prst="rightArrow">
          <a:avLst>
            <a:gd name="adj1" fmla="val 60000"/>
            <a:gd name="adj2" fmla="val 50000"/>
          </a:avLst>
        </a:prstGeom>
        <a:solidFill>
          <a:schemeClr val="accent5">
            <a:hueOff val="0"/>
            <a:satOff val="0"/>
            <a:lumOff val="-35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dirty="0"/>
        </a:p>
      </dsp:txBody>
      <dsp:txXfrm rot="5400000">
        <a:off x="4364330" y="2799590"/>
        <a:ext cx="415338" cy="498406"/>
      </dsp:txXfrm>
    </dsp:sp>
    <dsp:sp modelId="{BE407F0B-6C53-4E0E-922E-895C93A24E9F}">
      <dsp:nvSpPr>
        <dsp:cNvPr id="0" name=""/>
        <dsp:cNvSpPr/>
      </dsp:nvSpPr>
      <dsp:spPr>
        <a:xfrm>
          <a:off x="0" y="3325685"/>
          <a:ext cx="9144000" cy="1107569"/>
        </a:xfrm>
        <a:prstGeom prst="roundRect">
          <a:avLst>
            <a:gd name="adj" fmla="val 10000"/>
          </a:avLst>
        </a:prstGeom>
        <a:solidFill>
          <a:schemeClr val="accent5">
            <a:hueOff val="0"/>
            <a:satOff val="0"/>
            <a:lumOff val="-47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Though</a:t>
          </a:r>
          <a:r>
            <a:rPr lang="en-US" sz="1600" kern="1200" baseline="0" dirty="0" smtClean="0"/>
            <a:t> his right had was paralyzed he had the same vigor and kind of dreams to succeed! </a:t>
          </a:r>
          <a:endParaRPr lang="en-IN" sz="1600" kern="1200" dirty="0"/>
        </a:p>
      </dsp:txBody>
      <dsp:txXfrm>
        <a:off x="0" y="3325685"/>
        <a:ext cx="9144000" cy="1107569"/>
      </dsp:txXfrm>
    </dsp:sp>
    <dsp:sp modelId="{3B8861A8-034C-416F-A791-9767E17DE706}">
      <dsp:nvSpPr>
        <dsp:cNvPr id="0" name=""/>
        <dsp:cNvSpPr/>
      </dsp:nvSpPr>
      <dsp:spPr>
        <a:xfrm rot="5400000">
          <a:off x="4363214" y="4462433"/>
          <a:ext cx="417571" cy="498406"/>
        </a:xfrm>
        <a:prstGeom prst="rightArrow">
          <a:avLst>
            <a:gd name="adj1" fmla="val 60000"/>
            <a:gd name="adj2" fmla="val 50000"/>
          </a:avLst>
        </a:prstGeom>
        <a:solidFill>
          <a:schemeClr val="accent5">
            <a:hueOff val="0"/>
            <a:satOff val="0"/>
            <a:lumOff val="-70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dirty="0"/>
        </a:p>
      </dsp:txBody>
      <dsp:txXfrm rot="5400000">
        <a:off x="4363214" y="4462433"/>
        <a:ext cx="417571" cy="498406"/>
      </dsp:txXfrm>
    </dsp:sp>
    <dsp:sp modelId="{96AF8A22-3F1C-45A4-A97F-DA70CDB20ABB}">
      <dsp:nvSpPr>
        <dsp:cNvPr id="0" name=""/>
        <dsp:cNvSpPr/>
      </dsp:nvSpPr>
      <dsp:spPr>
        <a:xfrm>
          <a:off x="0" y="4990017"/>
          <a:ext cx="9144000" cy="1107569"/>
        </a:xfrm>
        <a:prstGeom prst="roundRect">
          <a:avLst>
            <a:gd name="adj" fmla="val 10000"/>
          </a:avLst>
        </a:prstGeom>
        <a:solidFill>
          <a:schemeClr val="accent5">
            <a:hueOff val="0"/>
            <a:satOff val="0"/>
            <a:lumOff val="-70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On 6</a:t>
          </a:r>
          <a:r>
            <a:rPr lang="en-US" sz="1600" kern="1200" baseline="30000" dirty="0" smtClean="0"/>
            <a:t>th</a:t>
          </a:r>
          <a:r>
            <a:rPr lang="en-US" sz="1600" kern="1200" dirty="0" smtClean="0"/>
            <a:t> July he got an another severe Stroke which laid him dead </a:t>
          </a:r>
          <a:endParaRPr lang="en-IN" sz="1600" kern="1200" dirty="0"/>
        </a:p>
      </dsp:txBody>
      <dsp:txXfrm>
        <a:off x="0" y="4990017"/>
        <a:ext cx="9144000" cy="11075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67C9F5-8F9B-4961-AAA4-5BBB5652CA7A}" type="datetimeFigureOut">
              <a:rPr lang="en-US" smtClean="0"/>
              <a:pPr/>
              <a:t>26-06-2012</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03C7E9-A446-4A21-A9D9-29E40ECFA3D3}" type="slidenum">
              <a:rPr lang="en-IN" smtClean="0"/>
              <a:pPr/>
              <a:t>‹#›</a:t>
            </a:fld>
            <a:endParaRPr lang="en-IN" dirty="0"/>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E7197-B80B-49F9-AD60-1F3D00A33685}" type="datetimeFigureOut">
              <a:rPr lang="en-US" smtClean="0"/>
              <a:pPr/>
              <a:t>26-06-2012</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1388E-567D-4B57-972B-48CE095F6881}" type="slidenum">
              <a:rPr lang="en-IN" smtClean="0"/>
              <a:pPr/>
              <a:t>‹#›</a:t>
            </a:fld>
            <a:endParaRPr lang="en-IN" dirty="0"/>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541388E-567D-4B57-972B-48CE095F6881}" type="slidenum">
              <a:rPr lang="en-IN" smtClean="0"/>
              <a:pPr/>
              <a:t>2</a:t>
            </a:fld>
            <a:endParaRPr lang="en-IN" dirty="0"/>
          </a:p>
        </p:txBody>
      </p:sp>
      <p:sp>
        <p:nvSpPr>
          <p:cNvPr id="6" name="Header Placeholder 5"/>
          <p:cNvSpPr>
            <a:spLocks noGrp="1"/>
          </p:cNvSpPr>
          <p:nvPr>
            <p:ph type="hdr" sz="quarter" idx="11"/>
          </p:nvPr>
        </p:nvSpPr>
        <p:spPr/>
        <p:txBody>
          <a:bodyPr/>
          <a:lstStyle/>
          <a:p>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3196274-1335-4462-B6DE-C02475B260DF}" type="datetimeFigureOut">
              <a:rPr lang="en-US" smtClean="0"/>
              <a:pPr/>
              <a:t>26-06-2012</a:t>
            </a:fld>
            <a:endParaRPr lang="en-IN"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FB8E39F-CB27-4413-AA53-65555BE76871}"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196274-1335-4462-B6DE-C02475B260DF}" type="datetimeFigureOut">
              <a:rPr lang="en-US" smtClean="0"/>
              <a:pPr/>
              <a:t>26-06-2012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FB8E39F-CB27-4413-AA53-65555BE76871}"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196274-1335-4462-B6DE-C02475B260DF}" type="datetimeFigureOut">
              <a:rPr lang="en-US" smtClean="0"/>
              <a:pPr/>
              <a:t>26-06-2012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FB8E39F-CB27-4413-AA53-65555BE76871}"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3196274-1335-4462-B6DE-C02475B260DF}" type="datetimeFigureOut">
              <a:rPr lang="en-US" smtClean="0"/>
              <a:pPr/>
              <a:t>26-06-2012</a:t>
            </a:fld>
            <a:endParaRPr lang="en-IN" dirty="0"/>
          </a:p>
        </p:txBody>
      </p:sp>
      <p:sp>
        <p:nvSpPr>
          <p:cNvPr id="5" name="Footer Placeholder 4"/>
          <p:cNvSpPr>
            <a:spLocks noGrp="1"/>
          </p:cNvSpPr>
          <p:nvPr>
            <p:ph type="ftr" sz="quarter" idx="11"/>
          </p:nvPr>
        </p:nvSpPr>
        <p:spPr>
          <a:xfrm>
            <a:off x="457200" y="6480969"/>
            <a:ext cx="4260056" cy="300831"/>
          </a:xfrm>
        </p:spPr>
        <p:txBody>
          <a:bodyPr/>
          <a:lstStyle/>
          <a:p>
            <a:endParaRPr lang="en-IN" dirty="0"/>
          </a:p>
        </p:txBody>
      </p:sp>
      <p:sp>
        <p:nvSpPr>
          <p:cNvPr id="6" name="Slide Number Placeholder 5"/>
          <p:cNvSpPr>
            <a:spLocks noGrp="1"/>
          </p:cNvSpPr>
          <p:nvPr>
            <p:ph type="sldNum" sz="quarter" idx="12"/>
          </p:nvPr>
        </p:nvSpPr>
        <p:spPr/>
        <p:txBody>
          <a:bodyPr/>
          <a:lstStyle/>
          <a:p>
            <a:fld id="{DFB8E39F-CB27-4413-AA53-65555BE76871}"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E3196274-1335-4462-B6DE-C02475B260DF}" type="datetimeFigureOut">
              <a:rPr lang="en-US" smtClean="0"/>
              <a:pPr/>
              <a:t>26-06-2012</a:t>
            </a:fld>
            <a:endParaRPr lang="en-IN" dirty="0"/>
          </a:p>
        </p:txBody>
      </p:sp>
      <p:sp>
        <p:nvSpPr>
          <p:cNvPr id="5" name="Footer Placeholder 4"/>
          <p:cNvSpPr>
            <a:spLocks noGrp="1"/>
          </p:cNvSpPr>
          <p:nvPr>
            <p:ph type="ftr" sz="quarter" idx="11"/>
          </p:nvPr>
        </p:nvSpPr>
        <p:spPr>
          <a:xfrm>
            <a:off x="2619376" y="6480969"/>
            <a:ext cx="4260056" cy="300831"/>
          </a:xfrm>
        </p:spPr>
        <p:txBody>
          <a:bodyPr/>
          <a:lstStyle/>
          <a:p>
            <a:endParaRPr lang="en-IN" dirty="0"/>
          </a:p>
        </p:txBody>
      </p:sp>
      <p:sp>
        <p:nvSpPr>
          <p:cNvPr id="6" name="Slide Number Placeholder 5"/>
          <p:cNvSpPr>
            <a:spLocks noGrp="1"/>
          </p:cNvSpPr>
          <p:nvPr>
            <p:ph type="sldNum" sz="quarter" idx="12"/>
          </p:nvPr>
        </p:nvSpPr>
        <p:spPr>
          <a:xfrm>
            <a:off x="8451056" y="809624"/>
            <a:ext cx="502920" cy="300831"/>
          </a:xfrm>
        </p:spPr>
        <p:txBody>
          <a:bodyPr/>
          <a:lstStyle/>
          <a:p>
            <a:fld id="{DFB8E39F-CB27-4413-AA53-65555BE76871}" type="slidenum">
              <a:rPr lang="en-IN" smtClean="0"/>
              <a:pPr/>
              <a:t>‹#›</a:t>
            </a:fld>
            <a:endParaRPr lang="en-IN"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3196274-1335-4462-B6DE-C02475B260DF}" type="datetimeFigureOut">
              <a:rPr lang="en-US" smtClean="0"/>
              <a:pPr/>
              <a:t>26-06-2012</a:t>
            </a:fld>
            <a:endParaRPr lang="en-IN" dirty="0"/>
          </a:p>
        </p:txBody>
      </p:sp>
      <p:sp>
        <p:nvSpPr>
          <p:cNvPr id="6" name="Footer Placeholder 5"/>
          <p:cNvSpPr>
            <a:spLocks noGrp="1"/>
          </p:cNvSpPr>
          <p:nvPr>
            <p:ph type="ftr" sz="quarter" idx="11"/>
          </p:nvPr>
        </p:nvSpPr>
        <p:spPr>
          <a:xfrm>
            <a:off x="457200" y="6480969"/>
            <a:ext cx="4260056" cy="301752"/>
          </a:xfrm>
        </p:spPr>
        <p:txBody>
          <a:bodyPr/>
          <a:lstStyle/>
          <a:p>
            <a:endParaRPr lang="en-IN" dirty="0"/>
          </a:p>
        </p:txBody>
      </p:sp>
      <p:sp>
        <p:nvSpPr>
          <p:cNvPr id="7" name="Slide Number Placeholder 6"/>
          <p:cNvSpPr>
            <a:spLocks noGrp="1"/>
          </p:cNvSpPr>
          <p:nvPr>
            <p:ph type="sldNum" sz="quarter" idx="12"/>
          </p:nvPr>
        </p:nvSpPr>
        <p:spPr>
          <a:xfrm>
            <a:off x="7589520" y="6480969"/>
            <a:ext cx="502920" cy="301752"/>
          </a:xfrm>
        </p:spPr>
        <p:txBody>
          <a:bodyPr/>
          <a:lstStyle/>
          <a:p>
            <a:fld id="{DFB8E39F-CB27-4413-AA53-65555BE76871}"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3196274-1335-4462-B6DE-C02475B260DF}" type="datetimeFigureOut">
              <a:rPr lang="en-US" smtClean="0"/>
              <a:pPr/>
              <a:t>26-06-2012</a:t>
            </a:fld>
            <a:endParaRPr lang="en-IN" dirty="0"/>
          </a:p>
        </p:txBody>
      </p:sp>
      <p:sp>
        <p:nvSpPr>
          <p:cNvPr id="8" name="Footer Placeholder 7"/>
          <p:cNvSpPr>
            <a:spLocks noGrp="1"/>
          </p:cNvSpPr>
          <p:nvPr>
            <p:ph type="ftr" sz="quarter" idx="11"/>
          </p:nvPr>
        </p:nvSpPr>
        <p:spPr>
          <a:xfrm>
            <a:off x="457200" y="6480969"/>
            <a:ext cx="4261104" cy="301752"/>
          </a:xfrm>
        </p:spPr>
        <p:txBody>
          <a:bodyPr/>
          <a:lstStyle/>
          <a:p>
            <a:endParaRPr lang="en-IN"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FB8E39F-CB27-4413-AA53-65555BE76871}"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196274-1335-4462-B6DE-C02475B260DF}" type="datetimeFigureOut">
              <a:rPr lang="en-US" smtClean="0"/>
              <a:pPr/>
              <a:t>26-06-2012</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DFB8E39F-CB27-4413-AA53-65555BE76871}"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3196274-1335-4462-B6DE-C02475B260DF}" type="datetimeFigureOut">
              <a:rPr lang="en-US" smtClean="0"/>
              <a:pPr/>
              <a:t>26-06-2012</a:t>
            </a:fld>
            <a:endParaRPr lang="en-IN" dirty="0"/>
          </a:p>
        </p:txBody>
      </p:sp>
      <p:sp>
        <p:nvSpPr>
          <p:cNvPr id="3" name="Footer Placeholder 2"/>
          <p:cNvSpPr>
            <a:spLocks noGrp="1"/>
          </p:cNvSpPr>
          <p:nvPr>
            <p:ph type="ftr" sz="quarter" idx="11"/>
          </p:nvPr>
        </p:nvSpPr>
        <p:spPr>
          <a:xfrm>
            <a:off x="457200" y="6481890"/>
            <a:ext cx="4260056" cy="300831"/>
          </a:xfrm>
        </p:spPr>
        <p:txBody>
          <a:bodyPr/>
          <a:lstStyle/>
          <a:p>
            <a:endParaRPr lang="en-IN" dirty="0"/>
          </a:p>
        </p:txBody>
      </p:sp>
      <p:sp>
        <p:nvSpPr>
          <p:cNvPr id="4" name="Slide Number Placeholder 3"/>
          <p:cNvSpPr>
            <a:spLocks noGrp="1"/>
          </p:cNvSpPr>
          <p:nvPr>
            <p:ph type="sldNum" sz="quarter" idx="12"/>
          </p:nvPr>
        </p:nvSpPr>
        <p:spPr>
          <a:xfrm>
            <a:off x="7589520" y="6480969"/>
            <a:ext cx="502920" cy="301752"/>
          </a:xfrm>
        </p:spPr>
        <p:txBody>
          <a:bodyPr/>
          <a:lstStyle/>
          <a:p>
            <a:fld id="{DFB8E39F-CB27-4413-AA53-65555BE76871}"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3196274-1335-4462-B6DE-C02475B260DF}" type="datetimeFigureOut">
              <a:rPr lang="en-US" smtClean="0"/>
              <a:pPr/>
              <a:t>26-06-2012</a:t>
            </a:fld>
            <a:endParaRPr lang="en-IN"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FB8E39F-CB27-4413-AA53-65555BE76871}"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3196274-1335-4462-B6DE-C02475B260DF}" type="datetimeFigureOut">
              <a:rPr lang="en-US" smtClean="0"/>
              <a:pPr/>
              <a:t>26-06-2012</a:t>
            </a:fld>
            <a:endParaRPr lang="en-IN"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FB8E39F-CB27-4413-AA53-65555BE76871}"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3196274-1335-4462-B6DE-C02475B260DF}" type="datetimeFigureOut">
              <a:rPr lang="en-US" smtClean="0"/>
              <a:pPr/>
              <a:t>26-06-2012</a:t>
            </a:fld>
            <a:endParaRPr lang="en-IN"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FB8E39F-CB27-4413-AA53-65555BE76871}" type="slidenum">
              <a:rPr lang="en-IN" smtClean="0"/>
              <a:pPr/>
              <a:t>‹#›</a:t>
            </a:fld>
            <a:endParaRPr lang="en-IN"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071546"/>
            <a:ext cx="8858280" cy="1470025"/>
          </a:xfrm>
        </p:spPr>
        <p:txBody>
          <a:bodyPr/>
          <a:lstStyle/>
          <a:p>
            <a:r>
              <a:rPr lang="en-US" dirty="0" smtClean="0"/>
              <a:t>Dhirubhai Ambani</a:t>
            </a:r>
            <a:endParaRPr lang="en-IN" dirty="0"/>
          </a:p>
        </p:txBody>
      </p:sp>
      <p:sp>
        <p:nvSpPr>
          <p:cNvPr id="3" name="Subtitle 2"/>
          <p:cNvSpPr>
            <a:spLocks noGrp="1"/>
          </p:cNvSpPr>
          <p:nvPr>
            <p:ph type="subTitle" idx="1"/>
          </p:nvPr>
        </p:nvSpPr>
        <p:spPr>
          <a:xfrm>
            <a:off x="0" y="3390912"/>
            <a:ext cx="9144000" cy="1752600"/>
          </a:xfrm>
        </p:spPr>
        <p:txBody>
          <a:bodyPr>
            <a:normAutofit fontScale="85000" lnSpcReduction="20000"/>
          </a:bodyPr>
          <a:lstStyle/>
          <a:p>
            <a:r>
              <a:rPr lang="en-US" sz="7800" b="1" dirty="0" smtClean="0">
                <a:ln>
                  <a:solidFill>
                    <a:schemeClr val="tx1"/>
                  </a:solidFill>
                </a:ln>
                <a:solidFill>
                  <a:schemeClr val="bg1"/>
                </a:solidFill>
              </a:rPr>
              <a:t>“</a:t>
            </a:r>
            <a:r>
              <a:rPr lang="en-US" sz="4400" b="1" dirty="0" smtClean="0"/>
              <a:t> Think big, think fast, think ahead. Ideas are no one's monopoly </a:t>
            </a:r>
            <a:r>
              <a:rPr lang="en-US" sz="7800" b="1" dirty="0" smtClean="0">
                <a:ln>
                  <a:solidFill>
                    <a:schemeClr val="tx1"/>
                  </a:solidFill>
                </a:ln>
                <a:solidFill>
                  <a:schemeClr val="bg1"/>
                </a:solidFill>
              </a:rPr>
              <a:t>”</a:t>
            </a:r>
            <a:r>
              <a:rPr lang="en-US" sz="4400" b="1" dirty="0" smtClean="0"/>
              <a:t> </a:t>
            </a:r>
            <a:endParaRPr lang="en-US" sz="4400" b="1" dirty="0"/>
          </a:p>
        </p:txBody>
      </p:sp>
      <p:sp>
        <p:nvSpPr>
          <p:cNvPr id="2050" name="AutoShape 2" descr="data:image/jpeg;base64,/9j/4AAQSkZJRgABAQAAAQABAAD/2wBDAAkGBwgHBgkIBwgKCgkLDRYPDQwMDRsUFRAWIB0iIiAdHx8kKDQsJCYxJx8fLT0tMTU3Ojo6Iys/RD84QzQ5Ojf/2wBDAQoKCg0MDRoPDxo3JR8lNzc3Nzc3Nzc3Nzc3Nzc3Nzc3Nzc3Nzc3Nzc3Nzc3Nzc3Nzc3Nzc3Nzc3Nzc3Nzc3Nzf/wAARCACdAHwDASIAAhEBAxEB/8QAHAAAAQUBAQEAAAAAAAAAAAAABQIDBAYHAQAI/8QARBAAAgEDAwEFBQUFBQUJAAAAAQIDAAQRBRIhMQYTQVFhInGBkaEHFDJC0RUjscHwUmJykuEWJDOC0iU0Q1RjorLC8f/EABoBAAIDAQEAAAAAAAAAAAAAAAMEAQIFAAb/xAAlEQACAgIDAAEEAwEAAAAAAAABAgADBBESITEiBUFRYRMUMnH/2gAMAwEAAhEDEQA/ACulMsNpZnPIUuM5G7OAvw5oD2xvPvLQRxHuI3ZVZsnIOCRnp4FD8qJWzvvu5DGktvE791GeFWNTySfHB6D+4cVWe0Oo29y9xDeRhb6F3JdOVZiQcE+OBkeHh5VwX5H9R2341D8mDYrnUpDsiguJba342hCyoSOTkDjOM8+VT4pLqOU2sMqiabOTESCCfy84rmn9oNlpb6dKcW4P74q2Ny5zjJzjqRmjNvPpveRm2KLKGHtsSRg9RnP6UKxgCImf3JHZvs1qrztcpczxXEZy0bqCSM/h/wDw1e7K+vGijiMrR3QbZiUgAbfxAjn51U9PvILeOLOq26S73Z1JI2Zzknr5CjN7qujXcuy3hWYqCpeOQqP4e+iI4CwTgsepcLOZ5YlMiDJ5Yr091D9bkVmWJ/ZVDuzuxnIIqq6rqdrp80EOmXCSXJJI2MSF8SSfEUzdSXWqws1/N3u7ggQoBjy4GcfGosy0rOmjGN9Put+QHULS3Wnp7D3EIx4NMP1qJJe2Zi7wSQGEHG/vRjPlnNMpa9nLiynWfSLGC8RcBUXCuD0ZR88jwx61Lm0rQtNS5D2ccunBFl7o8gvtA8fdnFFRwwDDXcG6GtirA7EjpeWEijE8HwmH61Wu3GnWdtbfti3YtI8yJKm4MjjB49OnnQrXLc6hdu2m2lpbWvebEEZAUnaSfa8elQu2EYgj0yAghDblyFOMnd5V299aldAwFFKTOveDKE9Ku/Z3U5Xl7m3QAx8FTyRkEr+lUqEwTDukidWGTnOcj+iKk2t99xvu8ZtwLYl89vn8Dg/ChuvKGpfg+zNB0+SOG7vbJbk/dbhC6FuuduCp+f8A7aIWMirbKm0HaSMkc46jr6EUAluO8uodiKTkSI7H8fg6k+oxz7jTjXaSsXM4h3HO3BOfXgfD4Utam23+ZooxCH9QhGE0/SIo2jHsx94+fz45APj7ROce/wA6y1mLgyO25m9pj5k9TVxvrue5uNPtWkYN94Jm5JwRHwp9Bu+eapowij0HQeNNjod+xS0gt15LDZ9mZvuguZpAu5N20KGKjzIznHrSm0yO1Ze8aV2xn2W2gj6/yqXoOotc26tIpEtqqjcOjLnGCPlzxnJ605q0fdRhjnMczLuJzkZwKVZ23ozUqx6HUNqQhJ3TboUjRumdm5sf4myflXpHfaAzyEeRJx8qJfdU+7LMRw3TFD7mYPcCLCqAQpKjp5mo499xocFHxEkaWy/eBIg4CEdPHjj5Vc7DUpXs5EFr3cyICgJzu5x8Kp1hi3vzb9drbgQeDxirbbsXu5DsMa7BtK8q/OeCOn+tKXAhtThojcCdpEmlgjuHUKwYg5A5zihMffGMhZJguOgc4Pwqzaxvmjiin2gkgbQc+vXzoNFNHHerZKBgybA5H9c1eokjUICB73BzYfu+8iVyufxr09xHNOala/7SvGzTR2jWkXd7QDJ3uScADI5z61KuBEkBkIy55zUPQzvmklIJIUkc/wBeFMI7L3F7qKbOtRsdjZxbb7W7VnVdxyoG7Hlzn+XFVi4XYfb/ABN1rQde1VtItkeBA0tw7RJkghAoA/hWdTymaTJzx50alnbtpkZdddbAJDei37iJIZRuMLb4Cx64IJX4gUauJFt5Nsffxow3KpBP1xz5fCqvp39oE5GTk+GAas9hraR2qpcWqzsuQGLYwPL55qzcW6MFVkGo7EXb2Rj/AGfMrgIjl5ixwWJPJPnzVehjiRzGUMsZyAdvTpzmj6z7rfTX3oyLLg8jyU9f8woFFbybt9s3eAFsAsAR/WaoN8ezKOIS0GJFF+UBChUVcnPtE88/CpuuODZMwwQ07bSPfXOz4fuJg/sO9xGCDjwB8QfWmtefZp8Azk78n15FB9abeL8ccf8ADJkMo+4xIeoxSNO0yW51HEFpJe5JcQx+Plk9APfSuzui3OvapFZxOEhXa0r/ANlfH48YFbZpOm2Wl2XcWECRRjjCjlvUnxNGC7O4HIyVqHEezPdK7Ezw3E99r00McsiFY0VtwjZuhJ+QAHnUaK2u4ZGEaOpBwQTjHpzWsGJWALKCR6VFuNMtbogvEAwIORwT6H0oV9Bs/wAxejO4E8+5UdK0KPUbaX9oKyCQhIXUchhzuB+nkeRQbVuw+o2t5JfWypdInKqnssDg8kHr8DWpoiooVVAA4AroXr61dKQq6gznWcyw8P2nz1fkiMpypQ4YNwR8Kb7N8zMvicrWy9rOydprsDyRpHFfhfYnC43f3W8xWNaXFPpusTWt1EY54ZdskbdQev8AAg1Vl0pj+Pkrc3Xsl9v0/wBwsZADhbt1J8sg/wDTVDLEsN3JrUtf02TU9AktLcpvEsTjceBgYPT3mqm3Yq/dSBcW27BC8ng/Ki45+Ez84at3A9jclVcFVcrExAIGBxTyXMW32rllz4DIq9612ftZrG1ttNjtYJoo+6mZIgCysMN7Q6nIB59aDJ9n02P3l/FuPPsxmrldxPW5bf2xZ9BbjHpH/pXJdXtgv7q0Jb/CAKFbvWlBqzDnWakG1j9p17jv54yITDmVR3aePrxjnJqs9oJMW8G48AjJHvo/PJtkhyBjvF5I8SR+lOdlezw7Qa/ELhN1jYt3s2D+Jg2UT4kEn0HrTNLF9EzbR9YYJ/EvPYvRDpGnAyoBdTt3sp8h+VfgPqTVptiDM5HKjpTMY3M7HqfOk2UntNg/mII8jTv2mSzFjswlNLHFC8srqiIpZmY4CgeJrHe0P2nanc37DQWW1so2IV3jDPN4biD0B6gdfPyDH2l9tpNWuJdG0qXbp0TFZ3XrcODyP8II/wCb3daUi4HPWrpWPTKgTXuwfb6bV70abrQgS5k/7vLGNokIBJUjPXAyMdefjoY6V8wQXhs7+3uUPtQSLL/lOf5V9KftC2E0cTShXlTemejD0NUs0pkEb8kvFVPtp2Uj1lRfWaLHqUI9lsY75R+Rj/A+HuNWl5FQZY4FVPXu2EUDNbaTtmmBw8vVV93mfpQbGVV+UJQLOYNfsqk6kWMysOU/Kx5BD9Ph5UFkeUkFGCEEEEZP8TRe6v572O7ku33ylRk4C+Ix0oNvrNexgfieoT6g7hwP1FTTTyKoDrHt4JiUrnr6+pprvbr/AM5P/nNdZqbLjNDNzk+zO5tJAcHyrrS7cDBJPQKMk1G3EnFcJUTr35AjI53HAOM8E5GBnGealKwzaMbxalssCsepIuZgqgQKxJGGOQM+noOamQalqvZeKFrG8jIupAZ43hVhvPAOevTA60KK7jIpt1tpoyMrFGU4JwQyjr+IY6fHIoV2g1KWOHu1Ge7bK859RWhXrxZuW1KtXHXQmrWHbGYELdW0JQj2njYgj4HNCftB7XJpunpp+lSgXl2u6R0bBhjbnJHgzZ48hk+VAhuGnLcRK0six7hGPzny/rzqlXM8+oXk93dOXlmfe7Hz8vQAYA9AKLiFn3yPkz8upK9cR7EQoAc07LMI0LE8DxpuchF9k8+VNmFZYhuLEjnOetPkfiJbjKSl5lweSMtWqW+svqOh6VDd7XFpCI2uWYr3hAAznxz5dM+NZOjGI52jyzk0csNeg09dzRSbhyDtMrLjyJOB8B40nkqzLpYzisittpe9Wuri6lhtrvVpbaDvEUNKcqBn8w4z16k/Gq3ddorSCV4LIrP7RVSjZDc4zkeHrRrttptrD2fjvYLzv1aDvo50yVYHkFfmKzTSuZsHjypYUbXbxgXj+Tinhl6tJpGAlkYMHB/dqcZH6e+nAIpn2wSJuPSPvASfdUbR4zIhV+m5V+GR6jz86nG9Z7RjdsXR22xDbwrA53DwGM+/2vfQHVfI9djVWJtxIbE9DTROTXp5d0rvwMsT0qMZ4wSO9T4mgcDPMOoDEDyE4LC9lfYITH/elOKIpogIbvrtzgcrHAR9Tmo6adqyn2tZiYZ825+lOtpuqrFI7a3uABwEJ5+lagx6VEbWvR8jE9jJDcPK8SiOXb3Z46h0zgY4Py61S9eWWe8dYULYJzt8Kud9qMixOt4RDBA+EcqfF1J8efw54qsG8Ro5DBCxZmJEjng8+XjValO9ibF7Jw4u2oVGrxWOlWyxMHm7qPYvX2h1B8sVVpZ2ErzSEZkcs+BjknJ+ppZJZsnJY+dcuLJxZmWTIZvaUEjpTNdS0gn7mZtlj3nQ8EYaUyTY6hQfnUtRhCvkoFD7RepPiRRFDl2pgHrcVg+YiJ8MMxv4+RpByw2gMw8wM0W09I3uD3oyo4/r60cT7pE2ETcvhuA5pW27gdTQxcL+deXLUhx3E8/Ya30kxytKssud7bdihtyAZ8OcY99CLbSLqB8koT5AmrVFcW4IAjAyMZYZAp22vbVGzJbD3Y6Usbm8mgn06tOySY52bDmMkqe8Ey5GcHqPd5dc1KutOZrK3QSxxsCzZcY3Zx45/Wnba4tWuY2hwjEr7PHOGH61x7SLV4ki1AsFgc7TEwByfP5UIaLjl5IykLUsI3Y6dYxoHvngmkz+EyAqB7s80RV7NRtja2RR0ClQPpUMdn9IVRl7g45/4q/pT6aFY7RshuWXwO8fpTgaoDQEwxWw8ks6IoOf2hf4H/qj9KqusaXqVndtO7XlxGG/40UxJ2/Dofhir9jNJmTdE6k43KRmisBqWBO5l82npqGZLa5aVzyyzfjDHzH9e+oAT7tE7SOglyNqkZVzyMMPh1FWifSZrnUJk7ljO7MVGx9y4YZ5256ZNQbvs3PJdfdHeL77LGzxhwxcgY9B9aCloPUYtxyO97lZvbn7zKDHDFEQANkeSKn3DxLwiS4wMe2P+n3fL14fXsdrkV1GptVaMtzKsi7QBzzk5opL2W1Nmx3cXPjvB/r/AEq1mzqRjsqqeRlTjXa5GMDOQPSpER9p6m6zpF3pksLXSBe9U7cHOSMZ/jQ+Lq1Mp/gRVtBzqPWrql06yKWDDjDYx60VjktdmPuzk46mduvn/D5etCraF7jUreKLHeS4VQTgZzVvj7LXIwTLgeOFBxz7/Kk8hCW2BNPBurRdOYLjktAR/upxj80z/wAjT8UtkCC9rux1/ev6evofn6Cii9l5SgJnXcegCgjoPXzz8vWoWr6bHpHcfeZ3AnYrGe7GMjzOePy/XypUo34mj/Yx/wAzqz2/sd3ZoDng945+mfPB8enwor2fiimu7iOVFdRI3ssuR4+YoXJYG2lkSQyCSMsCroq5xnB5bocA58j6Ua7LvE15cFGJ35fB2+Z6AMfAjw8T8aoCHBgsi2k1MFP2hr7laAYFtEP+WnQEUAKoAHgOKcNNkHPSnjYZicBHWU8YGfTNRNVJTS714yQwt3IPkdpok0K7QB4jrSlt1KENgqwwQR1FX31I2NzKeyWlLquqLHOMwQr3smPHkADPrmjPZ7Rrq3127vLp43YBkVlON4JAzgDj2VA+NI7OwvpHbSfTWO5WV4gcYyMB1Py/jVqlAjuio/FjpQwdQ1jE7nGiXJO9lz4EVxYNx5cbPQc/WkmaUeQHmWrhndht3Ae7mmQ4iZBlT+0Z0EmnRpgbVkJ5/wANU6L8Rqx9u2/7UgjJJ224PzY/oKrcf4qIPJAhbszbtcdpLAgArEzSP7gp/mRWlFCckmQnPU1n/Y2VY9fiU4xJG6cn03f/AFrRVcg7SAc9OaE51CKNzyWxONrHBoX2r0X9qadFbG4AlimEsb7MgHGCDzyMGjiMx9lR7VImDAoG456YxS1jHXUMokKHSID2bi0y8YzRpDtLueQeTkeWD09BVF7Ewv8A7SWpiY4CuX8AV2n+eK0LtDI1poGoTR/iW3fafUjGfrQL7N9OCWlxqLKGaRjFGcdFHX64/wAtU3CDpZZ5MjkHApK4IyzEGpUqDOcY91RyvP4TVSZWTVjyFIHAAr088UELyzN7EalmI54HPQV2OEkZYtyPOuPartIPPHOPGilpULM80+6GqdqjqsimLYTIF3A4QIFQe/8A18qsaQy3D96/soennU6w0Gw08yG3g5cg5di2MeAz0FS2iA6D30ItCkAwasUKMRtLep8KWhjyAQQPLFSe7AJyvrSQUUnKjNSHMpwEz77RNOvFvV1K3t3mtTCEd0U/uyCfxDy569ODVGS5kc7o2Xb59RW/JMinLY8qzf7TIbRNSsriztIYi8T9+8USqXbK4LHHPAOPjRq7WJ0YJ69diC+xoebtRpwfZtDuSzHH/hv0591alJbf2RuPoen0rIRM5i7xAEJXCEye0GHII44rYNLuPv8AZ210sRXv4kk2twRuAOPrUXsQRLVAERdrasAcr19c1JMBxyCQPOp0KgDjHrTwHkRSxY6hdQNqyR32i3mnuRE1xA8ayMOFJHB+eKq3YDVp1nbTFt4xbMhk9lcdw4wGX1yT88nxrQmAxyoPvGabjgijLMkSKW/EVUAn31xacPI13RY4bn6V4wqONv1qSvU5+BrxQeH/AMqjZkSMHYIuDzgcYpQMm3k8e6moicj3CpA56k1ctJjYXJGa73SnwpxBkClHg4FUkyO0C4ptrRcZqZ1alRgFQTXcp0FyWJxkVnv2mWrCG1dQcKWDeXhj+dauRjp5VB1HT7XUITDcxK6v1q6voypGxqfPSzSAbS2Vznb0/wBa1X7Mr83elm2kbc1s20Z/skZAz6cj4UP17sRDYSd5ZXexXz7LwhiPjkfwqy9jdAGlo9y901xLKigkptAAzgdT50W1wywdalTLMgUUtFXFdUZFdA5+FLwsQwBxivAUvyrniaiduJx4UkrzXe8weRmuGTn8P1rp0//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2052" name="AutoShape 4" descr="data:image/jpeg;base64,/9j/4AAQSkZJRgABAQAAAQABAAD/2wBDAAkGBwgHBgkIBwgKCgkLDRYPDQwMDRsUFRAWIB0iIiAdHx8kKDQsJCYxJx8fLT0tMTU3Ojo6Iys/RD84QzQ5Ojf/2wBDAQoKCg0MDRoPDxo3JR8lNzc3Nzc3Nzc3Nzc3Nzc3Nzc3Nzc3Nzc3Nzc3Nzc3Nzc3Nzc3Nzc3Nzc3Nzc3Nzc3Nzf/wAARCACdAHwDASIAAhEBAxEB/8QAHAAAAQUBAQEAAAAAAAAAAAAABQIDBAYHAQAI/8QARBAAAgEDAwEFBQUFBQUJAAAAAQIDAAQRBRIhMQYTQVFhInGBkaEHFDJC0RUjscHwUmJykuEWJDOC0iU0Q1RjorLC8f/EABoBAAIDAQEAAAAAAAAAAAAAAAMEAQIFAAb/xAAlEQACAgIDAAEEAwEAAAAAAAABAgADBBESITEiBUFRYRMUMnH/2gAMAwEAAhEDEQA/ACulMsNpZnPIUuM5G7OAvw5oD2xvPvLQRxHuI3ZVZsnIOCRnp4FD8qJWzvvu5DGktvE791GeFWNTySfHB6D+4cVWe0Oo29y9xDeRhb6F3JdOVZiQcE+OBkeHh5VwX5H9R2341D8mDYrnUpDsiguJba342hCyoSOTkDjOM8+VT4pLqOU2sMqiabOTESCCfy84rmn9oNlpb6dKcW4P74q2Ny5zjJzjqRmjNvPpveRm2KLKGHtsSRg9RnP6UKxgCImf3JHZvs1qrztcpczxXEZy0bqCSM/h/wDw1e7K+vGijiMrR3QbZiUgAbfxAjn51U9PvILeOLOq26S73Z1JI2Zzknr5CjN7qujXcuy3hWYqCpeOQqP4e+iI4CwTgsepcLOZ5YlMiDJ5Yr091D9bkVmWJ/ZVDuzuxnIIqq6rqdrp80EOmXCSXJJI2MSF8SSfEUzdSXWqws1/N3u7ggQoBjy4GcfGosy0rOmjGN9Put+QHULS3Wnp7D3EIx4NMP1qJJe2Zi7wSQGEHG/vRjPlnNMpa9nLiynWfSLGC8RcBUXCuD0ZR88jwx61Lm0rQtNS5D2ccunBFl7o8gvtA8fdnFFRwwDDXcG6GtirA7EjpeWEijE8HwmH61Wu3GnWdtbfti3YtI8yJKm4MjjB49OnnQrXLc6hdu2m2lpbWvebEEZAUnaSfa8elQu2EYgj0yAghDblyFOMnd5V299aldAwFFKTOveDKE9Ku/Z3U5Xl7m3QAx8FTyRkEr+lUqEwTDukidWGTnOcj+iKk2t99xvu8ZtwLYl89vn8Dg/ChuvKGpfg+zNB0+SOG7vbJbk/dbhC6FuuduCp+f8A7aIWMirbKm0HaSMkc46jr6EUAluO8uodiKTkSI7H8fg6k+oxz7jTjXaSsXM4h3HO3BOfXgfD4Utam23+ZooxCH9QhGE0/SIo2jHsx94+fz45APj7ROce/wA6y1mLgyO25m9pj5k9TVxvrue5uNPtWkYN94Jm5JwRHwp9Bu+eapowij0HQeNNjod+xS0gt15LDZ9mZvuguZpAu5N20KGKjzIznHrSm0yO1Ze8aV2xn2W2gj6/yqXoOotc26tIpEtqqjcOjLnGCPlzxnJ605q0fdRhjnMczLuJzkZwKVZ23ozUqx6HUNqQhJ3TboUjRumdm5sf4myflXpHfaAzyEeRJx8qJfdU+7LMRw3TFD7mYPcCLCqAQpKjp5mo499xocFHxEkaWy/eBIg4CEdPHjj5Vc7DUpXs5EFr3cyICgJzu5x8Kp1hi3vzb9drbgQeDxirbbsXu5DsMa7BtK8q/OeCOn+tKXAhtThojcCdpEmlgjuHUKwYg5A5zihMffGMhZJguOgc4Pwqzaxvmjiin2gkgbQc+vXzoNFNHHerZKBgybA5H9c1eokjUICB73BzYfu+8iVyufxr09xHNOala/7SvGzTR2jWkXd7QDJ3uScADI5z61KuBEkBkIy55zUPQzvmklIJIUkc/wBeFMI7L3F7qKbOtRsdjZxbb7W7VnVdxyoG7Hlzn+XFVi4XYfb/ABN1rQde1VtItkeBA0tw7RJkghAoA/hWdTymaTJzx50alnbtpkZdddbAJDei37iJIZRuMLb4Cx64IJX4gUauJFt5Nsffxow3KpBP1xz5fCqvp39oE5GTk+GAas9hraR2qpcWqzsuQGLYwPL55qzcW6MFVkGo7EXb2Rj/AGfMrgIjl5ixwWJPJPnzVehjiRzGUMsZyAdvTpzmj6z7rfTX3oyLLg8jyU9f8woFFbybt9s3eAFsAsAR/WaoN8ezKOIS0GJFF+UBChUVcnPtE88/CpuuODZMwwQ07bSPfXOz4fuJg/sO9xGCDjwB8QfWmtefZp8Azk78n15FB9abeL8ccf8ADJkMo+4xIeoxSNO0yW51HEFpJe5JcQx+Plk9APfSuzui3OvapFZxOEhXa0r/ANlfH48YFbZpOm2Wl2XcWECRRjjCjlvUnxNGC7O4HIyVqHEezPdK7Ezw3E99r00McsiFY0VtwjZuhJ+QAHnUaK2u4ZGEaOpBwQTjHpzWsGJWALKCR6VFuNMtbogvEAwIORwT6H0oV9Bs/wAxejO4E8+5UdK0KPUbaX9oKyCQhIXUchhzuB+nkeRQbVuw+o2t5JfWypdInKqnssDg8kHr8DWpoiooVVAA4AroXr61dKQq6gznWcyw8P2nz1fkiMpypQ4YNwR8Kb7N8zMvicrWy9rOydprsDyRpHFfhfYnC43f3W8xWNaXFPpusTWt1EY54ZdskbdQev8AAg1Vl0pj+Pkrc3Xsl9v0/wBwsZADhbt1J8sg/wDTVDLEsN3JrUtf02TU9AktLcpvEsTjceBgYPT3mqm3Yq/dSBcW27BC8ng/Ki45+Ez84at3A9jclVcFVcrExAIGBxTyXMW32rllz4DIq9612ftZrG1ttNjtYJoo+6mZIgCysMN7Q6nIB59aDJ9n02P3l/FuPPsxmrldxPW5bf2xZ9BbjHpH/pXJdXtgv7q0Jb/CAKFbvWlBqzDnWakG1j9p17jv54yITDmVR3aePrxjnJqs9oJMW8G48AjJHvo/PJtkhyBjvF5I8SR+lOdlezw7Qa/ELhN1jYt3s2D+Jg2UT4kEn0HrTNLF9EzbR9YYJ/EvPYvRDpGnAyoBdTt3sp8h+VfgPqTVptiDM5HKjpTMY3M7HqfOk2UntNg/mII8jTv2mSzFjswlNLHFC8srqiIpZmY4CgeJrHe0P2nanc37DQWW1so2IV3jDPN4biD0B6gdfPyDH2l9tpNWuJdG0qXbp0TFZ3XrcODyP8II/wCb3daUi4HPWrpWPTKgTXuwfb6bV70abrQgS5k/7vLGNokIBJUjPXAyMdefjoY6V8wQXhs7+3uUPtQSLL/lOf5V9KftC2E0cTShXlTemejD0NUs0pkEb8kvFVPtp2Uj1lRfWaLHqUI9lsY75R+Rj/A+HuNWl5FQZY4FVPXu2EUDNbaTtmmBw8vVV93mfpQbGVV+UJQLOYNfsqk6kWMysOU/Kx5BD9Ph5UFkeUkFGCEEEEZP8TRe6v572O7ku33ylRk4C+Ix0oNvrNexgfieoT6g7hwP1FTTTyKoDrHt4JiUrnr6+pprvbr/AM5P/nNdZqbLjNDNzk+zO5tJAcHyrrS7cDBJPQKMk1G3EnFcJUTr35AjI53HAOM8E5GBnGealKwzaMbxalssCsepIuZgqgQKxJGGOQM+noOamQalqvZeKFrG8jIupAZ43hVhvPAOevTA60KK7jIpt1tpoyMrFGU4JwQyjr+IY6fHIoV2g1KWOHu1Ge7bK859RWhXrxZuW1KtXHXQmrWHbGYELdW0JQj2njYgj4HNCftB7XJpunpp+lSgXl2u6R0bBhjbnJHgzZ48hk+VAhuGnLcRK0six7hGPzny/rzqlXM8+oXk93dOXlmfe7Hz8vQAYA9AKLiFn3yPkz8upK9cR7EQoAc07LMI0LE8DxpuchF9k8+VNmFZYhuLEjnOetPkfiJbjKSl5lweSMtWqW+svqOh6VDd7XFpCI2uWYr3hAAznxz5dM+NZOjGI52jyzk0csNeg09dzRSbhyDtMrLjyJOB8B40nkqzLpYzisittpe9Wuri6lhtrvVpbaDvEUNKcqBn8w4z16k/Gq3ddorSCV4LIrP7RVSjZDc4zkeHrRrttptrD2fjvYLzv1aDvo50yVYHkFfmKzTSuZsHjypYUbXbxgXj+Tinhl6tJpGAlkYMHB/dqcZH6e+nAIpn2wSJuPSPvASfdUbR4zIhV+m5V+GR6jz86nG9Z7RjdsXR22xDbwrA53DwGM+/2vfQHVfI9djVWJtxIbE9DTROTXp5d0rvwMsT0qMZ4wSO9T4mgcDPMOoDEDyE4LC9lfYITH/elOKIpogIbvrtzgcrHAR9Tmo6adqyn2tZiYZ825+lOtpuqrFI7a3uABwEJ5+lagx6VEbWvR8jE9jJDcPK8SiOXb3Z46h0zgY4Py61S9eWWe8dYULYJzt8Kud9qMixOt4RDBA+EcqfF1J8efw54qsG8Ro5DBCxZmJEjng8+XjValO9ibF7Jw4u2oVGrxWOlWyxMHm7qPYvX2h1B8sVVpZ2ErzSEZkcs+BjknJ+ppZJZsnJY+dcuLJxZmWTIZvaUEjpTNdS0gn7mZtlj3nQ8EYaUyTY6hQfnUtRhCvkoFD7RepPiRRFDl2pgHrcVg+YiJ8MMxv4+RpByw2gMw8wM0W09I3uD3oyo4/r60cT7pE2ETcvhuA5pW27gdTQxcL+deXLUhx3E8/Ya30kxytKssud7bdihtyAZ8OcY99CLbSLqB8koT5AmrVFcW4IAjAyMZYZAp22vbVGzJbD3Y6Usbm8mgn06tOySY52bDmMkqe8Ey5GcHqPd5dc1KutOZrK3QSxxsCzZcY3Zx45/Wnba4tWuY2hwjEr7PHOGH61x7SLV4ki1AsFgc7TEwByfP5UIaLjl5IykLUsI3Y6dYxoHvngmkz+EyAqB7s80RV7NRtja2RR0ClQPpUMdn9IVRl7g45/4q/pT6aFY7RshuWXwO8fpTgaoDQEwxWw8ks6IoOf2hf4H/qj9KqusaXqVndtO7XlxGG/40UxJ2/Dofhir9jNJmTdE6k43KRmisBqWBO5l82npqGZLa5aVzyyzfjDHzH9e+oAT7tE7SOglyNqkZVzyMMPh1FWifSZrnUJk7ljO7MVGx9y4YZ5256ZNQbvs3PJdfdHeL77LGzxhwxcgY9B9aCloPUYtxyO97lZvbn7zKDHDFEQANkeSKn3DxLwiS4wMe2P+n3fL14fXsdrkV1GptVaMtzKsi7QBzzk5opL2W1Nmx3cXPjvB/r/AEq1mzqRjsqqeRlTjXa5GMDOQPSpER9p6m6zpF3pksLXSBe9U7cHOSMZ/jQ+Lq1Mp/gRVtBzqPWrql06yKWDDjDYx60VjktdmPuzk46mduvn/D5etCraF7jUreKLHeS4VQTgZzVvj7LXIwTLgeOFBxz7/Kk8hCW2BNPBurRdOYLjktAR/upxj80z/wAjT8UtkCC9rux1/ev6evofn6Cii9l5SgJnXcegCgjoPXzz8vWoWr6bHpHcfeZ3AnYrGe7GMjzOePy/XypUo34mj/Yx/wAzqz2/sd3ZoDng945+mfPB8enwor2fiimu7iOVFdRI3ssuR4+YoXJYG2lkSQyCSMsCroq5xnB5bocA58j6Ua7LvE15cFGJ35fB2+Z6AMfAjw8T8aoCHBgsi2k1MFP2hr7laAYFtEP+WnQEUAKoAHgOKcNNkHPSnjYZicBHWU8YGfTNRNVJTS714yQwt3IPkdpok0K7QB4jrSlt1KENgqwwQR1FX31I2NzKeyWlLquqLHOMwQr3smPHkADPrmjPZ7Rrq3127vLp43YBkVlON4JAzgDj2VA+NI7OwvpHbSfTWO5WV4gcYyMB1Py/jVqlAjuio/FjpQwdQ1jE7nGiXJO9lz4EVxYNx5cbPQc/WkmaUeQHmWrhndht3Ae7mmQ4iZBlT+0Z0EmnRpgbVkJ5/wANU6L8Rqx9u2/7UgjJJ224PzY/oKrcf4qIPJAhbszbtcdpLAgArEzSP7gp/mRWlFCckmQnPU1n/Y2VY9fiU4xJG6cn03f/AFrRVcg7SAc9OaE51CKNzyWxONrHBoX2r0X9qadFbG4AlimEsb7MgHGCDzyMGjiMx9lR7VImDAoG456YxS1jHXUMokKHSID2bi0y8YzRpDtLueQeTkeWD09BVF7Ewv8A7SWpiY4CuX8AV2n+eK0LtDI1poGoTR/iW3fafUjGfrQL7N9OCWlxqLKGaRjFGcdFHX64/wAtU3CDpZZ5MjkHApK4IyzEGpUqDOcY91RyvP4TVSZWTVjyFIHAAr088UELyzN7EalmI54HPQV2OEkZYtyPOuPartIPPHOPGilpULM80+6GqdqjqsimLYTIF3A4QIFQe/8A18qsaQy3D96/soennU6w0Gw08yG3g5cg5di2MeAz0FS2iA6D30ItCkAwasUKMRtLep8KWhjyAQQPLFSe7AJyvrSQUUnKjNSHMpwEz77RNOvFvV1K3t3mtTCEd0U/uyCfxDy569ODVGS5kc7o2Xb59RW/JMinLY8qzf7TIbRNSsriztIYi8T9+8USqXbK4LHHPAOPjRq7WJ0YJ69diC+xoebtRpwfZtDuSzHH/hv0591alJbf2RuPoen0rIRM5i7xAEJXCEye0GHII44rYNLuPv8AZ210sRXv4kk2twRuAOPrUXsQRLVAERdrasAcr19c1JMBxyCQPOp0KgDjHrTwHkRSxY6hdQNqyR32i3mnuRE1xA8ayMOFJHB+eKq3YDVp1nbTFt4xbMhk9lcdw4wGX1yT88nxrQmAxyoPvGabjgijLMkSKW/EVUAn31xacPI13RY4bn6V4wqONv1qSvU5+BrxQeH/AMqjZkSMHYIuDzgcYpQMm3k8e6moicj3CpA56k1ctJjYXJGa73SnwpxBkClHg4FUkyO0C4ptrRcZqZ1alRgFQTXcp0FyWJxkVnv2mWrCG1dQcKWDeXhj+dauRjp5VB1HT7XUITDcxK6v1q6voypGxqfPSzSAbS2Vznb0/wBa1X7Mr83elm2kbc1s20Z/skZAz6cj4UP17sRDYSd5ZXexXz7LwhiPjkfwqy9jdAGlo9y901xLKigkptAAzgdT50W1wywdalTLMgUUtFXFdUZFdA5+FLwsQwBxivAUvyrniaiduJx4UkrzXe8weRmuGTn8P1rp0//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pic>
        <p:nvPicPr>
          <p:cNvPr id="2054" name="Picture 6" descr="https://encrypted-tbn1.google.com/images?q=tbn:ANd9GcQWAl5ki716TFojPePTO4jLDHe__ts5h2xJuH0mRHoPz4DQ67m0"/>
          <p:cNvPicPr>
            <a:picLocks noChangeAspect="1" noChangeArrowheads="1"/>
          </p:cNvPicPr>
          <p:nvPr/>
        </p:nvPicPr>
        <p:blipFill>
          <a:blip r:embed="rId2" cstate="print">
            <a:lum bright="7000"/>
          </a:blip>
          <a:srcRect/>
          <a:stretch>
            <a:fillRect/>
          </a:stretch>
        </p:blipFill>
        <p:spPr bwMode="auto">
          <a:xfrm rot="20391076">
            <a:off x="1055728" y="10256"/>
            <a:ext cx="2214578" cy="2790369"/>
          </a:xfrm>
          <a:prstGeom prst="rect">
            <a:avLst/>
          </a:prstGeom>
          <a:solidFill>
            <a:srgbClr val="000000">
              <a:shade val="95000"/>
            </a:srgbClr>
          </a:solidFill>
          <a:ln w="152400" cap="rnd">
            <a:solidFill>
              <a:schemeClr val="tx1"/>
            </a:solidFill>
            <a:round/>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9 things to learn from Dhirubhai</a:t>
            </a:r>
            <a:endParaRPr lang="en-IN" dirty="0"/>
          </a:p>
        </p:txBody>
      </p:sp>
      <p:sp>
        <p:nvSpPr>
          <p:cNvPr id="5" name="Subtitle 4"/>
          <p:cNvSpPr>
            <a:spLocks noGrp="1"/>
          </p:cNvSpPr>
          <p:nvPr>
            <p:ph type="subTitle" idx="1"/>
          </p:nvPr>
        </p:nvSpPr>
        <p:spPr/>
        <p:txBody>
          <a:bodyPr>
            <a:normAutofit/>
          </a:bodyPr>
          <a:lstStyle/>
          <a:p>
            <a:r>
              <a:rPr lang="en-IN" dirty="0" smtClean="0"/>
              <a:t>“Don't give up, courage is my conviction”</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Dhirubhaism No 1: Roll up your sleeves and help.</a:t>
            </a:r>
            <a:r>
              <a:rPr lang="en-US" dirty="0" smtClean="0"/>
              <a:t> </a:t>
            </a:r>
            <a:endParaRPr lang="en-IN" dirty="0"/>
          </a:p>
        </p:txBody>
      </p:sp>
      <p:sp>
        <p:nvSpPr>
          <p:cNvPr id="3" name="Content Placeholder 2"/>
          <p:cNvSpPr>
            <a:spLocks noGrp="1"/>
          </p:cNvSpPr>
          <p:nvPr>
            <p:ph idx="1"/>
          </p:nvPr>
        </p:nvSpPr>
        <p:spPr>
          <a:xfrm>
            <a:off x="457200" y="1882808"/>
            <a:ext cx="5257808" cy="4572000"/>
          </a:xfrm>
        </p:spPr>
        <p:txBody>
          <a:bodyPr>
            <a:normAutofit lnSpcReduction="10000"/>
          </a:bodyPr>
          <a:lstStyle/>
          <a:p>
            <a:pPr>
              <a:lnSpc>
                <a:spcPct val="90000"/>
              </a:lnSpc>
            </a:pPr>
            <a:r>
              <a:rPr lang="en-US" dirty="0" smtClean="0"/>
              <a:t>sense of ‘do it yourself’ </a:t>
            </a:r>
          </a:p>
          <a:p>
            <a:pPr>
              <a:lnSpc>
                <a:spcPct val="90000"/>
              </a:lnSpc>
            </a:pPr>
            <a:r>
              <a:rPr lang="en-US" dirty="0" smtClean="0"/>
              <a:t>He does not wait for infrastructure to be created to support his operations. He goes out and builds it himself; be it a power plant for his petrochemical enterprise or a canal to bring water from large distances for his cooling plant. </a:t>
            </a:r>
          </a:p>
          <a:p>
            <a:endParaRPr lang="en-IN" dirty="0"/>
          </a:p>
        </p:txBody>
      </p:sp>
      <p:pic>
        <p:nvPicPr>
          <p:cNvPr id="4" name="Picture 9" descr="14ss2"/>
          <p:cNvPicPr>
            <a:picLocks noChangeAspect="1" noChangeArrowheads="1"/>
          </p:cNvPicPr>
          <p:nvPr/>
        </p:nvPicPr>
        <p:blipFill>
          <a:blip r:embed="rId2" cstate="print"/>
          <a:srcRect/>
          <a:stretch>
            <a:fillRect/>
          </a:stretch>
        </p:blipFill>
        <p:spPr bwMode="auto">
          <a:xfrm>
            <a:off x="6143636" y="2000240"/>
            <a:ext cx="2781300" cy="3810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Dhirubhaism No 2: Be a safety net for your team.</a:t>
            </a:r>
            <a:r>
              <a:rPr kumimoji="0" lang="en-US" sz="40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endParaRPr kumimoji="0" lang="en-US" sz="4000" b="0"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3"/>
          <p:cNvSpPr txBox="1">
            <a:spLocks noChangeArrowheads="1"/>
          </p:cNvSpPr>
          <p:nvPr/>
        </p:nvSpPr>
        <p:spPr>
          <a:xfrm>
            <a:off x="0" y="1600200"/>
            <a:ext cx="5791200" cy="4953000"/>
          </a:xfrm>
          <a:prstGeom prst="rect">
            <a:avLst/>
          </a:prstGeom>
        </p:spPr>
        <p:txBody>
          <a:bodyPr/>
          <a:lstStyle/>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There used to be a time when our agency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Mudra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was the target of some extremely vicious propaganda by our peers, </a:t>
            </a:r>
          </a:p>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knowledge that he knew and cared for what his team was going through, and that he was there for Them if needed him, worked wonders for confidence. </a:t>
            </a:r>
          </a:p>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04sld8"/>
          <p:cNvPicPr>
            <a:picLocks noChangeAspect="1" noChangeArrowheads="1"/>
          </p:cNvPicPr>
          <p:nvPr/>
        </p:nvPicPr>
        <p:blipFill>
          <a:blip r:embed="rId2" cstate="print"/>
          <a:srcRect/>
          <a:stretch>
            <a:fillRect/>
          </a:stretch>
        </p:blipFill>
        <p:spPr bwMode="auto">
          <a:xfrm>
            <a:off x="6096000" y="1752600"/>
            <a:ext cx="2809875" cy="3810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Dhirubhaism No 3: The silent benefactor.</a:t>
            </a:r>
            <a:r>
              <a:rPr kumimoji="0" lang="en-US" sz="40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endParaRPr kumimoji="0" lang="en-US" sz="4000" b="0"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3"/>
          <p:cNvSpPr txBox="1">
            <a:spLocks noChangeArrowheads="1"/>
          </p:cNvSpPr>
          <p:nvPr/>
        </p:nvSpPr>
        <p:spPr>
          <a:xfrm>
            <a:off x="228600" y="1828800"/>
            <a:ext cx="5029200" cy="4724400"/>
          </a:xfrm>
          <a:prstGeom prst="rect">
            <a:avLst/>
          </a:prstGeom>
        </p:spPr>
        <p:txBody>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smtClean="0">
                <a:ln>
                  <a:noFill/>
                </a:ln>
                <a:solidFill>
                  <a:schemeClr val="tx1"/>
                </a:solidFill>
                <a:effectLst/>
                <a:uLnTx/>
                <a:uFillTx/>
                <a:latin typeface="+mn-lt"/>
                <a:ea typeface="+mn-ea"/>
                <a:cs typeface="+mn-cs"/>
              </a:rPr>
              <a:t>When he helped someone, he never ever breathed a word about it to anyone else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smtClean="0">
                <a:ln>
                  <a:noFill/>
                </a:ln>
                <a:solidFill>
                  <a:schemeClr val="tx1"/>
                </a:solidFill>
                <a:effectLst/>
                <a:uLnTx/>
                <a:uFillTx/>
                <a:latin typeface="+mn-lt"/>
                <a:ea typeface="+mn-ea"/>
                <a:cs typeface="+mn-cs"/>
              </a:rPr>
              <a:t>"Expect the unexpected" just might have been coined for him. </a:t>
            </a:r>
            <a:endParaRPr kumimoji="0" lang="en-US" sz="3000" b="0" i="0" u="none" strike="noStrike" kern="1200" cap="none" spc="0" normalizeH="0" baseline="0" noProof="0">
              <a:ln>
                <a:noFill/>
              </a:ln>
              <a:solidFill>
                <a:schemeClr val="tx1"/>
              </a:solidFill>
              <a:effectLst/>
              <a:uLnTx/>
              <a:uFillTx/>
              <a:latin typeface="+mn-lt"/>
              <a:ea typeface="+mn-ea"/>
              <a:cs typeface="+mn-cs"/>
            </a:endParaRPr>
          </a:p>
        </p:txBody>
      </p:sp>
      <p:pic>
        <p:nvPicPr>
          <p:cNvPr id="6" name="Picture 5" descr="04sld5"/>
          <p:cNvPicPr>
            <a:picLocks noChangeAspect="1" noChangeArrowheads="1"/>
          </p:cNvPicPr>
          <p:nvPr/>
        </p:nvPicPr>
        <p:blipFill>
          <a:blip r:embed="rId2" cstate="print"/>
          <a:srcRect/>
          <a:stretch>
            <a:fillRect/>
          </a:stretch>
        </p:blipFill>
        <p:spPr bwMode="auto">
          <a:xfrm>
            <a:off x="5562600" y="2133600"/>
            <a:ext cx="3190875" cy="3810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Dhirubhaism No 4: Dream big, but dream with your eyes open.</a:t>
            </a:r>
            <a:r>
              <a:rPr kumimoji="0" lang="en-US" sz="40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endParaRPr kumimoji="0" lang="en-US" sz="4000" b="0"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3"/>
          <p:cNvSpPr txBox="1">
            <a:spLocks noChangeArrowheads="1"/>
          </p:cNvSpPr>
          <p:nvPr/>
        </p:nvSpPr>
        <p:spPr>
          <a:xfrm>
            <a:off x="228600" y="3886200"/>
            <a:ext cx="8458200" cy="2743200"/>
          </a:xfrm>
          <a:prstGeom prst="rect">
            <a:avLst/>
          </a:prstGeom>
        </p:spPr>
        <p:txBody>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Whenever a task seemed too big to be accomplished, he would reply: " No is no answer!" Not only did he dream big, he taught all of us to do so too.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his favorite phrase "dream with your eyes open" </a:t>
            </a:r>
            <a:endParaRPr kumimoji="0" lang="en-US" sz="2800" b="0" i="0" u="none" strike="noStrike" kern="1200" cap="none" spc="0" normalizeH="0" baseline="0" noProof="0">
              <a:ln>
                <a:noFill/>
              </a:ln>
              <a:solidFill>
                <a:schemeClr val="tx1"/>
              </a:solidFill>
              <a:effectLst/>
              <a:uLnTx/>
              <a:uFillTx/>
              <a:latin typeface="+mn-lt"/>
              <a:ea typeface="+mn-ea"/>
              <a:cs typeface="+mn-cs"/>
            </a:endParaRPr>
          </a:p>
        </p:txBody>
      </p:sp>
      <p:pic>
        <p:nvPicPr>
          <p:cNvPr id="6" name="Picture 5" descr="14ss1"/>
          <p:cNvPicPr>
            <a:picLocks noChangeAspect="1" noChangeArrowheads="1"/>
          </p:cNvPicPr>
          <p:nvPr/>
        </p:nvPicPr>
        <p:blipFill>
          <a:blip r:embed="rId2" cstate="print"/>
          <a:srcRect/>
          <a:stretch>
            <a:fillRect/>
          </a:stretch>
        </p:blipFill>
        <p:spPr bwMode="auto">
          <a:xfrm>
            <a:off x="714348" y="1571612"/>
            <a:ext cx="3738562" cy="2411372"/>
          </a:xfrm>
          <a:prstGeom prst="rect">
            <a:avLst/>
          </a:prstGeom>
          <a:noFill/>
        </p:spPr>
      </p:pic>
      <p:sp>
        <p:nvSpPr>
          <p:cNvPr id="7" name="Rectangle 6"/>
          <p:cNvSpPr>
            <a:spLocks noChangeArrowheads="1"/>
          </p:cNvSpPr>
          <p:nvPr/>
        </p:nvSpPr>
        <p:spPr bwMode="auto">
          <a:xfrm>
            <a:off x="4953000" y="1989138"/>
            <a:ext cx="3436938" cy="822325"/>
          </a:xfrm>
          <a:prstGeom prst="rect">
            <a:avLst/>
          </a:prstGeom>
          <a:noFill/>
          <a:ln w="9525">
            <a:noFill/>
            <a:miter lim="800000"/>
            <a:headEnd/>
            <a:tailEnd/>
          </a:ln>
          <a:effectLst/>
        </p:spPr>
        <p:txBody>
          <a:bodyPr anchor="ctr">
            <a:spAutoFit/>
          </a:bodyPr>
          <a:lstStyle/>
          <a:p>
            <a:r>
              <a:rPr lang="en-US" sz="2400"/>
              <a:t>"</a:t>
            </a:r>
            <a:r>
              <a:rPr lang="en-US" sz="2400" b="1"/>
              <a:t>It's difficult but not impossible!"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5. Dhirubhaism: Leave the professional alone!</a:t>
            </a:r>
            <a:r>
              <a:rPr kumimoji="0" lang="en-US" sz="40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endParaRPr kumimoji="0" lang="en-US" sz="40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3"/>
          <p:cNvSpPr txBox="1">
            <a:spLocks noChangeArrowheads="1"/>
          </p:cNvSpPr>
          <p:nvPr/>
        </p:nvSpPr>
        <p:spPr>
          <a:xfrm>
            <a:off x="228600" y="1643050"/>
            <a:ext cx="5257800" cy="4986350"/>
          </a:xfrm>
          <a:prstGeom prst="rect">
            <a:avLst/>
          </a:prstGeom>
        </p:spPr>
        <p:txBody>
          <a:bodyPr/>
          <a:lstStyle/>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management techniques of him is different</a:t>
            </a:r>
          </a:p>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the simplest strategies are often the hardest to adopt. </a:t>
            </a:r>
          </a:p>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“let professionals do the work”</a:t>
            </a:r>
          </a:p>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This technique enforced responsibility among his team</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04sld1"/>
          <p:cNvPicPr>
            <a:picLocks noChangeAspect="1" noChangeArrowheads="1"/>
          </p:cNvPicPr>
          <p:nvPr/>
        </p:nvPicPr>
        <p:blipFill>
          <a:blip r:embed="rId2" cstate="print"/>
          <a:srcRect/>
          <a:stretch>
            <a:fillRect/>
          </a:stretch>
        </p:blipFill>
        <p:spPr bwMode="auto">
          <a:xfrm>
            <a:off x="5638800" y="1905000"/>
            <a:ext cx="3028950" cy="3810000"/>
          </a:xfrm>
          <a:prstGeom prst="rect">
            <a:avLst/>
          </a:prstGeom>
          <a:noFill/>
        </p:spPr>
      </p:pic>
      <p:sp>
        <p:nvSpPr>
          <p:cNvPr id="7" name="Rectangle 6"/>
          <p:cNvSpPr>
            <a:spLocks noChangeArrowheads="1"/>
          </p:cNvSpPr>
          <p:nvPr/>
        </p:nvSpPr>
        <p:spPr bwMode="auto">
          <a:xfrm>
            <a:off x="5000628" y="6000768"/>
            <a:ext cx="4953000" cy="519113"/>
          </a:xfrm>
          <a:prstGeom prst="rect">
            <a:avLst/>
          </a:prstGeom>
          <a:noFill/>
          <a:ln w="9525">
            <a:noFill/>
            <a:miter lim="800000"/>
            <a:headEnd/>
            <a:tailEnd/>
          </a:ln>
          <a:effectLst/>
        </p:spPr>
        <p:txBody>
          <a:bodyPr anchor="ctr">
            <a:spAutoFit/>
          </a:bodyPr>
          <a:lstStyle/>
          <a:p>
            <a:pPr algn="ctr"/>
            <a:r>
              <a:rPr lang="en-US" sz="2800" b="1" dirty="0"/>
              <a:t>"Produce your best."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6. Dhirubhaism: Change your orbit, constantly!</a:t>
            </a:r>
            <a:r>
              <a:rPr kumimoji="0" lang="en-US" sz="40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endParaRPr kumimoji="0" lang="en-US" sz="4000" b="0"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3"/>
          <p:cNvSpPr txBox="1">
            <a:spLocks noChangeArrowheads="1"/>
          </p:cNvSpPr>
          <p:nvPr/>
        </p:nvSpPr>
        <p:spPr>
          <a:xfrm>
            <a:off x="0" y="1600200"/>
            <a:ext cx="5257800" cy="5257800"/>
          </a:xfrm>
          <a:prstGeom prst="rect">
            <a:avLst/>
          </a:prstGeom>
        </p:spPr>
        <p:txBody>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Dhirubhai's "orbit theory."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This is no miracle.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when you change orbits, you will create friction. The good news is that your enemies from your previous orbit will never be able to reach you in your new one. By the time resentment builds up in your new orbit, you should move to the next level. And so on.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04sld3"/>
          <p:cNvPicPr>
            <a:picLocks noChangeAspect="1" noChangeArrowheads="1"/>
          </p:cNvPicPr>
          <p:nvPr/>
        </p:nvPicPr>
        <p:blipFill>
          <a:blip r:embed="rId2" cstate="print"/>
          <a:srcRect/>
          <a:stretch>
            <a:fillRect/>
          </a:stretch>
        </p:blipFill>
        <p:spPr bwMode="auto">
          <a:xfrm>
            <a:off x="5257800" y="1752600"/>
            <a:ext cx="3619500" cy="2857500"/>
          </a:xfrm>
          <a:prstGeom prst="rect">
            <a:avLst/>
          </a:prstGeom>
          <a:noFill/>
        </p:spPr>
      </p:pic>
      <p:sp>
        <p:nvSpPr>
          <p:cNvPr id="7" name="Rectangle 6"/>
          <p:cNvSpPr>
            <a:spLocks noChangeArrowheads="1"/>
          </p:cNvSpPr>
          <p:nvPr/>
        </p:nvSpPr>
        <p:spPr bwMode="auto">
          <a:xfrm>
            <a:off x="5486400" y="4800600"/>
            <a:ext cx="3067050" cy="1800225"/>
          </a:xfrm>
          <a:prstGeom prst="rect">
            <a:avLst/>
          </a:prstGeom>
          <a:noFill/>
          <a:ln w="9525">
            <a:noFill/>
            <a:miter lim="800000"/>
            <a:headEnd/>
            <a:tailEnd/>
          </a:ln>
          <a:effectLst/>
        </p:spPr>
        <p:txBody>
          <a:bodyPr anchor="ctr">
            <a:spAutoFit/>
          </a:bodyPr>
          <a:lstStyle/>
          <a:p>
            <a:r>
              <a:rPr lang="en-US" sz="2800" b="1"/>
              <a:t>Changing orbits is the key to</a:t>
            </a:r>
          </a:p>
          <a:p>
            <a:r>
              <a:rPr lang="en-US" sz="2800" b="1"/>
              <a:t> our progress as a nation.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7. The arm-around-the-shoulder leader</a:t>
            </a:r>
            <a:r>
              <a:rPr kumimoji="0" lang="en-US" sz="40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endParaRPr kumimoji="0" lang="en-US" sz="4000" b="0"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3"/>
          <p:cNvSpPr txBox="1">
            <a:spLocks noChangeArrowheads="1"/>
          </p:cNvSpPr>
          <p:nvPr/>
        </p:nvSpPr>
        <p:spPr>
          <a:xfrm>
            <a:off x="304800" y="1524000"/>
            <a:ext cx="5410200" cy="5105400"/>
          </a:xfrm>
          <a:prstGeom prst="rect">
            <a:avLst/>
          </a:prstGeom>
        </p:spPr>
        <p:txBody>
          <a:bodyPr/>
          <a:lstStyle/>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smtClean="0">
                <a:ln>
                  <a:noFill/>
                </a:ln>
                <a:solidFill>
                  <a:schemeClr val="tx1"/>
                </a:solidFill>
                <a:effectLst/>
                <a:uLnTx/>
                <a:uFillTx/>
                <a:latin typeface="+mn-lt"/>
                <a:ea typeface="+mn-ea"/>
                <a:cs typeface="+mn-cs"/>
              </a:rPr>
              <a:t>It was Dhirubhai's very own signature style </a:t>
            </a:r>
          </a:p>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smtClean="0">
                <a:ln>
                  <a:noFill/>
                </a:ln>
                <a:solidFill>
                  <a:schemeClr val="tx1"/>
                </a:solidFill>
                <a:effectLst/>
                <a:uLnTx/>
                <a:uFillTx/>
                <a:latin typeface="+mn-lt"/>
                <a:ea typeface="+mn-ea"/>
                <a:cs typeface="+mn-cs"/>
              </a:rPr>
              <a:t>Arm around the shoulder -With that one simple gesture, he managed to achieve many things. </a:t>
            </a:r>
          </a:p>
          <a:p>
            <a:pPr marL="448056"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smtClean="0">
                <a:ln>
                  <a:noFill/>
                </a:ln>
                <a:solidFill>
                  <a:schemeClr val="tx1"/>
                </a:solidFill>
                <a:effectLst/>
                <a:uLnTx/>
                <a:uFillTx/>
                <a:latin typeface="+mn-lt"/>
                <a:ea typeface="+mn-ea"/>
                <a:cs typeface="+mn-cs"/>
              </a:rPr>
              <a:t>This tendency that he had, to draw people towards him, manifested itself in countless ways. </a:t>
            </a:r>
            <a:endParaRPr kumimoji="0" lang="en-US" sz="3000" b="0" i="0" u="none" strike="noStrike" kern="1200" cap="none" spc="0" normalizeH="0" baseline="0" noProof="0">
              <a:ln>
                <a:noFill/>
              </a:ln>
              <a:solidFill>
                <a:schemeClr val="tx1"/>
              </a:solidFill>
              <a:effectLst/>
              <a:uLnTx/>
              <a:uFillTx/>
              <a:latin typeface="+mn-lt"/>
              <a:ea typeface="+mn-ea"/>
              <a:cs typeface="+mn-cs"/>
            </a:endParaRPr>
          </a:p>
        </p:txBody>
      </p:sp>
      <p:pic>
        <p:nvPicPr>
          <p:cNvPr id="6" name="Picture 6" descr="04sld4"/>
          <p:cNvPicPr>
            <a:picLocks noChangeAspect="1" noChangeArrowheads="1"/>
          </p:cNvPicPr>
          <p:nvPr/>
        </p:nvPicPr>
        <p:blipFill>
          <a:blip r:embed="rId2" cstate="print"/>
          <a:srcRect/>
          <a:stretch>
            <a:fillRect/>
          </a:stretch>
        </p:blipFill>
        <p:spPr bwMode="auto">
          <a:xfrm>
            <a:off x="5867400" y="1371600"/>
            <a:ext cx="2686050" cy="4038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8. The Dhirubhai theory of Supply creating Demand</a:t>
            </a:r>
            <a:r>
              <a:rPr kumimoji="0" lang="en-US" sz="40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endParaRPr kumimoji="0" lang="en-US" sz="4000" b="0"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3"/>
          <p:cNvSpPr txBox="1">
            <a:spLocks noChangeArrowheads="1"/>
          </p:cNvSpPr>
          <p:nvPr/>
        </p:nvSpPr>
        <p:spPr>
          <a:xfrm>
            <a:off x="0" y="1600200"/>
            <a:ext cx="5715008" cy="5029200"/>
          </a:xfrm>
          <a:prstGeom prst="rect">
            <a:avLst/>
          </a:prstGeom>
        </p:spPr>
        <p:txBody>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He was not an MBA. Nor an economist. But yet he took traditional market theory and stood it on its head. And succeeded.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when everyone in India would build capacities only after a careful study of market, he went full steam ahead and created giants of manufacturing plants with unbelievable capacities.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04sld6"/>
          <p:cNvPicPr>
            <a:picLocks noChangeAspect="1" noChangeArrowheads="1"/>
          </p:cNvPicPr>
          <p:nvPr/>
        </p:nvPicPr>
        <p:blipFill>
          <a:blip r:embed="rId2" cstate="print"/>
          <a:srcRect/>
          <a:stretch>
            <a:fillRect/>
          </a:stretch>
        </p:blipFill>
        <p:spPr bwMode="auto">
          <a:xfrm>
            <a:off x="5334000" y="1643050"/>
            <a:ext cx="3810000" cy="28860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9. Money is not a product by itself, it is a by-product, so don't chase it</a:t>
            </a:r>
            <a:r>
              <a:rPr kumimoji="0" lang="en-US" sz="40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a:t>
            </a:r>
            <a:endParaRPr kumimoji="0" lang="en-US" sz="4000" b="0"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3"/>
          <p:cNvSpPr txBox="1">
            <a:spLocks noChangeArrowheads="1"/>
          </p:cNvSpPr>
          <p:nvPr/>
        </p:nvSpPr>
        <p:spPr>
          <a:xfrm>
            <a:off x="0" y="2071678"/>
            <a:ext cx="5638800" cy="4786322"/>
          </a:xfrm>
          <a:prstGeom prst="rect">
            <a:avLst/>
          </a:prstGeom>
        </p:spPr>
        <p:txBody>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He did not breathe a word about profits, nor about becoming the richest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A by-product is something that you don't set out to produce. It is the spin off when you create something larger. </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04sld10"/>
          <p:cNvPicPr>
            <a:picLocks noChangeAspect="1" noChangeArrowheads="1"/>
          </p:cNvPicPr>
          <p:nvPr/>
        </p:nvPicPr>
        <p:blipFill>
          <a:blip r:embed="rId2" cstate="print"/>
          <a:srcRect/>
          <a:stretch>
            <a:fillRect/>
          </a:stretch>
        </p:blipFill>
        <p:spPr bwMode="auto">
          <a:xfrm>
            <a:off x="5715000" y="1524000"/>
            <a:ext cx="2876550" cy="3810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Introduction To Dhirubhai</a:t>
            </a:r>
            <a:endParaRPr lang="en-IN" dirty="0"/>
          </a:p>
        </p:txBody>
      </p:sp>
      <p:sp>
        <p:nvSpPr>
          <p:cNvPr id="3" name="Content Placeholder 2"/>
          <p:cNvSpPr>
            <a:spLocks noGrp="1"/>
          </p:cNvSpPr>
          <p:nvPr>
            <p:ph idx="1"/>
          </p:nvPr>
        </p:nvSpPr>
        <p:spPr/>
        <p:txBody>
          <a:bodyPr>
            <a:normAutofit lnSpcReduction="10000"/>
          </a:bodyPr>
          <a:lstStyle/>
          <a:p>
            <a:r>
              <a:rPr lang="en-US" sz="3200" dirty="0" smtClean="0"/>
              <a:t>Dhirubhai Ambani alias Dhirajlal Ambani</a:t>
            </a:r>
          </a:p>
          <a:p>
            <a:r>
              <a:rPr lang="en-US" sz="3200" dirty="0" smtClean="0"/>
              <a:t>Born on December 28, 1932 in Chorwad, Gujarat. And Died on 6</a:t>
            </a:r>
            <a:r>
              <a:rPr lang="en-US" sz="3200" baseline="30000" dirty="0" smtClean="0"/>
              <a:t>th</a:t>
            </a:r>
            <a:r>
              <a:rPr lang="en-US" sz="3200" dirty="0" smtClean="0"/>
              <a:t> July 2002</a:t>
            </a:r>
          </a:p>
          <a:p>
            <a:r>
              <a:rPr lang="en-US" sz="3200" dirty="0" smtClean="0"/>
              <a:t>Father’s name: Hirachand Ambani (A School teacher)</a:t>
            </a:r>
          </a:p>
          <a:p>
            <a:r>
              <a:rPr lang="en-US" sz="3200" dirty="0" smtClean="0"/>
              <a:t>Mother’s name: Jamnaben Ambani (A house Wife)</a:t>
            </a:r>
          </a:p>
          <a:p>
            <a:endParaRPr lang="en-US" sz="3200" dirty="0" smtClean="0"/>
          </a:p>
          <a:p>
            <a:endParaRPr lang="en-IN" dirty="0"/>
          </a:p>
        </p:txBody>
      </p:sp>
      <p:sp>
        <p:nvSpPr>
          <p:cNvPr id="4" name="Footer Placeholder 3"/>
          <p:cNvSpPr>
            <a:spLocks noGrp="1"/>
          </p:cNvSpPr>
          <p:nvPr>
            <p:ph type="ftr" sz="quarter" idx="11"/>
          </p:nvPr>
        </p:nvSpPr>
        <p:spPr>
          <a:xfrm>
            <a:off x="2214546" y="6557169"/>
            <a:ext cx="4786346" cy="300831"/>
          </a:xfrm>
        </p:spPr>
        <p:txBody>
          <a:bodyPr/>
          <a:lstStyle/>
          <a:p>
            <a:r>
              <a:rPr lang="en-IN" dirty="0" smtClean="0">
                <a:solidFill>
                  <a:srgbClr val="FFFF00"/>
                </a:solidFill>
              </a:rPr>
              <a:t>"Secret of my success was to have ambition and know minds of men"</a:t>
            </a:r>
            <a:endParaRPr lang="en-IN" dirty="0">
              <a:solidFill>
                <a:srgbClr val="FFFF00"/>
              </a:solidFill>
            </a:endParaRPr>
          </a:p>
        </p:txBody>
      </p:sp>
      <p:pic>
        <p:nvPicPr>
          <p:cNvPr id="3074" name="Picture 2" descr="https://encrypted-tbn3.google.com/images?q=tbn:ANd9GcRiRMs6QR9kkgXymC_AWSA0Btad47EwORMnHq1PMbFnwYNinsLr"/>
          <p:cNvPicPr>
            <a:picLocks noChangeAspect="1" noChangeArrowheads="1"/>
          </p:cNvPicPr>
          <p:nvPr/>
        </p:nvPicPr>
        <p:blipFill>
          <a:blip r:embed="rId3" cstate="print"/>
          <a:srcRect l="16667"/>
          <a:stretch>
            <a:fillRect/>
          </a:stretch>
        </p:blipFill>
        <p:spPr bwMode="auto">
          <a:xfrm>
            <a:off x="7358082" y="0"/>
            <a:ext cx="1785918" cy="178592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 Received by him</a:t>
            </a:r>
            <a:endParaRPr lang="en-IN" dirty="0"/>
          </a:p>
        </p:txBody>
      </p:sp>
      <p:sp>
        <p:nvSpPr>
          <p:cNvPr id="3" name="Content Placeholder 2"/>
          <p:cNvSpPr>
            <a:spLocks noGrp="1"/>
          </p:cNvSpPr>
          <p:nvPr>
            <p:ph idx="1"/>
          </p:nvPr>
        </p:nvSpPr>
        <p:spPr>
          <a:xfrm>
            <a:off x="457200" y="1714488"/>
            <a:ext cx="8229600" cy="5143512"/>
          </a:xfrm>
        </p:spPr>
        <p:txBody>
          <a:bodyPr>
            <a:normAutofit fontScale="62500" lnSpcReduction="20000"/>
          </a:bodyPr>
          <a:lstStyle/>
          <a:p>
            <a:r>
              <a:rPr lang="en-IN" dirty="0" smtClean="0"/>
              <a:t>October 2011 - Awarded posthumously the 'ABLF Global Asian Award' at the Asian Business Leadership Forum Awards</a:t>
            </a:r>
          </a:p>
          <a:p>
            <a:r>
              <a:rPr lang="en-IN" dirty="0" smtClean="0"/>
              <a:t> November 2000 – Conferred "Man Of The Century" award by Chemtech Foundation and Chemical Engineering</a:t>
            </a:r>
          </a:p>
          <a:p>
            <a:r>
              <a:rPr lang="en-IN" dirty="0" smtClean="0"/>
              <a:t>World in recognition of his outstanding contribution to the growth and development of the chemical industry in India</a:t>
            </a:r>
          </a:p>
          <a:p>
            <a:r>
              <a:rPr lang="en-IN" dirty="0" smtClean="0"/>
              <a:t> 2000, 1998 and 1996 – Featured among "Power 50 - the most powerful people in Asia" by Asia week magazine.</a:t>
            </a:r>
          </a:p>
          <a:p>
            <a:r>
              <a:rPr lang="en-IN" dirty="0" smtClean="0"/>
              <a:t> June 1998 - "Dean's Medal" by The Wharton School, University of Pennsylvania, for setting an outstanding example of leadership. Dhirubhai Ambani has the rare distinction of being the first Indian to get Wharton School Dean's Medal</a:t>
            </a:r>
          </a:p>
          <a:p>
            <a:r>
              <a:rPr lang="en-IN" dirty="0" smtClean="0"/>
              <a:t> August 2001 – Economic Times Awards for Corporate Excellence for Lifetime Achievement.</a:t>
            </a:r>
          </a:p>
          <a:p>
            <a:r>
              <a:rPr lang="en-IN" dirty="0" smtClean="0"/>
              <a:t> Dhirubhai Ambani was named the "Man of 20th Century" by the Federation of Indian Chambers of Commerce and Industry (FICCI).</a:t>
            </a:r>
          </a:p>
          <a:p>
            <a:r>
              <a:rPr lang="en-IN" dirty="0" smtClean="0"/>
              <a:t> A poll conducted by The Times of India in 2000 voted him "Greatest Creator of Wealth In The Centuries".</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thanksfortheadd77.gif"/>
          <p:cNvPicPr>
            <a:picLocks noChangeAspect="1" noChangeArrowheads="1" noCrop="1"/>
          </p:cNvPicPr>
          <p:nvPr/>
        </p:nvPicPr>
        <p:blipFill>
          <a:blip r:embed="rId2" cstate="print"/>
          <a:srcRect/>
          <a:stretch>
            <a:fillRect/>
          </a:stretch>
        </p:blipFill>
        <p:spPr bwMode="auto">
          <a:xfrm>
            <a:off x="2214546" y="214290"/>
            <a:ext cx="4643470" cy="58043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History	</a:t>
            </a:r>
            <a:endParaRPr lang="en-IN" dirty="0"/>
          </a:p>
        </p:txBody>
      </p:sp>
      <p:graphicFrame>
        <p:nvGraphicFramePr>
          <p:cNvPr id="15" name="Content Placeholder 14"/>
          <p:cNvGraphicFramePr>
            <a:graphicFrameLocks noGrp="1"/>
          </p:cNvGraphicFramePr>
          <p:nvPr>
            <p:ph idx="1"/>
          </p:nvPr>
        </p:nvGraphicFramePr>
        <p:xfrm>
          <a:off x="428596" y="1428736"/>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0" y="6500835"/>
            <a:ext cx="9144000" cy="357166"/>
          </a:xfrm>
        </p:spPr>
        <p:txBody>
          <a:bodyPr/>
          <a:lstStyle/>
          <a:p>
            <a:pPr algn="ctr"/>
            <a:r>
              <a:rPr lang="en-IN" dirty="0" smtClean="0">
                <a:solidFill>
                  <a:srgbClr val="FFFF00"/>
                </a:solidFill>
              </a:rPr>
              <a:t>“Pursue your goal, even in the face of difficulties. Convert difficulties into opportunities. Keep your morale high, in spite of setbacks. At the end you are bound to succeed."</a:t>
            </a:r>
            <a:endParaRPr lang="en-IN"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4"/>
          <p:cNvGraphicFramePr>
            <a:graphicFrameLocks noGrp="1"/>
          </p:cNvGraphicFramePr>
          <p:nvPr>
            <p:ph idx="1"/>
          </p:nvPr>
        </p:nvGraphicFramePr>
        <p:xfrm>
          <a:off x="0" y="46080"/>
          <a:ext cx="9144000" cy="61690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3"/>
          <p:cNvSpPr>
            <a:spLocks noGrp="1"/>
          </p:cNvSpPr>
          <p:nvPr>
            <p:ph type="ftr" sz="quarter" idx="11"/>
          </p:nvPr>
        </p:nvSpPr>
        <p:spPr>
          <a:xfrm>
            <a:off x="0" y="6357959"/>
            <a:ext cx="9144000" cy="500042"/>
          </a:xfrm>
        </p:spPr>
        <p:txBody>
          <a:bodyPr/>
          <a:lstStyle/>
          <a:p>
            <a:pPr algn="ctr"/>
            <a:r>
              <a:rPr lang="en-IN" dirty="0" smtClean="0">
                <a:solidFill>
                  <a:srgbClr val="FFFF00"/>
                </a:solidFill>
              </a:rPr>
              <a:t>"I have trusted people and they have put their trust in me. I have encouraged youth, and they have never let me down. I have asked my people to take initiative and to take risks. It has paid me rich dividends. I insist on excellence. This helps us to be leaders. Reliance is built on some of these principles."</a:t>
            </a:r>
            <a:endParaRPr lang="en-IN"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4"/>
          <p:cNvGraphicFramePr>
            <a:graphicFrameLocks noGrp="1"/>
          </p:cNvGraphicFramePr>
          <p:nvPr>
            <p:ph idx="1"/>
          </p:nvPr>
        </p:nvGraphicFramePr>
        <p:xfrm>
          <a:off x="0" y="46080"/>
          <a:ext cx="9144000" cy="6311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3"/>
          <p:cNvSpPr>
            <a:spLocks noGrp="1"/>
          </p:cNvSpPr>
          <p:nvPr>
            <p:ph type="ftr" sz="quarter" idx="11"/>
          </p:nvPr>
        </p:nvSpPr>
        <p:spPr>
          <a:xfrm>
            <a:off x="0" y="6357959"/>
            <a:ext cx="9144000" cy="500042"/>
          </a:xfrm>
        </p:spPr>
        <p:txBody>
          <a:bodyPr/>
          <a:lstStyle/>
          <a:p>
            <a:pPr algn="ctr"/>
            <a:r>
              <a:rPr lang="en-IN" b="1" dirty="0" smtClean="0">
                <a:solidFill>
                  <a:srgbClr val="FFFF00"/>
                </a:solidFill>
              </a:rPr>
              <a:t>I am deaf to the word 'no.'</a:t>
            </a:r>
          </a:p>
          <a:p>
            <a:pPr algn="ctr"/>
            <a:endParaRPr lang="en-IN"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71438"/>
          <a:ext cx="9144000" cy="6097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3"/>
          <p:cNvSpPr>
            <a:spLocks noGrp="1"/>
          </p:cNvSpPr>
          <p:nvPr>
            <p:ph type="ftr" sz="quarter" idx="11"/>
          </p:nvPr>
        </p:nvSpPr>
        <p:spPr>
          <a:xfrm>
            <a:off x="0" y="6357959"/>
            <a:ext cx="9144000" cy="500042"/>
          </a:xfrm>
        </p:spPr>
        <p:txBody>
          <a:bodyPr/>
          <a:lstStyle/>
          <a:p>
            <a:pPr algn="ctr"/>
            <a:r>
              <a:rPr lang="en-IN" b="1" dirty="0" smtClean="0">
                <a:solidFill>
                  <a:srgbClr val="FFFF00"/>
                </a:solidFill>
              </a:rPr>
              <a:t>I consider myself a pathfinder. I have been excavating the jungle and making the road for others to walk. I like to be the first in everything I do.</a:t>
            </a:r>
          </a:p>
          <a:p>
            <a:pPr algn="ctr"/>
            <a:endParaRPr lang="en-IN" b="1"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71438"/>
          <a:ext cx="9144000" cy="6097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3"/>
          <p:cNvSpPr>
            <a:spLocks noGrp="1"/>
          </p:cNvSpPr>
          <p:nvPr>
            <p:ph type="ftr" sz="quarter" idx="11"/>
          </p:nvPr>
        </p:nvSpPr>
        <p:spPr>
          <a:xfrm>
            <a:off x="0" y="6357959"/>
            <a:ext cx="9144000" cy="500042"/>
          </a:xfrm>
        </p:spPr>
        <p:txBody>
          <a:bodyPr/>
          <a:lstStyle/>
          <a:p>
            <a:pPr algn="ctr"/>
            <a:r>
              <a:rPr lang="en-IN" b="1" dirty="0" smtClean="0">
                <a:solidFill>
                  <a:srgbClr val="FFFF00"/>
                </a:solidFill>
              </a:rPr>
              <a:t>My fulfilment lies in the satisfaction of every member of the Reliance family, comprising thousands of workers, managers, business associates and over five million shareholders. Being instrumental in creating wealth for over 5 million India families, and bringing prosperity and well being to their life is the best source of satisfaction and joy for me. </a:t>
            </a:r>
            <a:endParaRPr lang="en-IN" b="1"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3714776" cy="2571768"/>
          </a:xfrm>
        </p:spPr>
        <p:txBody>
          <a:bodyPr>
            <a:normAutofit/>
          </a:bodyPr>
          <a:lstStyle/>
          <a:p>
            <a:r>
              <a:rPr lang="en-US" dirty="0" smtClean="0"/>
              <a:t>Statistics about Reliance</a:t>
            </a:r>
            <a:endParaRPr lang="en-IN" dirty="0"/>
          </a:p>
        </p:txBody>
      </p:sp>
      <p:pic>
        <p:nvPicPr>
          <p:cNvPr id="1026" name="Picture 2"/>
          <p:cNvPicPr>
            <a:picLocks noGrp="1" noChangeAspect="1" noChangeArrowheads="1"/>
          </p:cNvPicPr>
          <p:nvPr>
            <p:ph idx="1"/>
          </p:nvPr>
        </p:nvPicPr>
        <p:blipFill>
          <a:blip r:embed="rId2" cstate="print"/>
          <a:srcRect l="33308" r="33309" b="8368"/>
          <a:stretch>
            <a:fillRect/>
          </a:stretch>
        </p:blipFill>
        <p:spPr bwMode="auto">
          <a:xfrm>
            <a:off x="4700192" y="0"/>
            <a:ext cx="4443808" cy="6857999"/>
          </a:xfrm>
          <a:prstGeom prst="rect">
            <a:avLst/>
          </a:prstGeom>
          <a:noFill/>
          <a:ln w="9525">
            <a:noFill/>
            <a:miter lim="800000"/>
            <a:headEnd/>
            <a:tailEnd/>
          </a:ln>
          <a:effectLst/>
        </p:spPr>
      </p:pic>
      <p:sp>
        <p:nvSpPr>
          <p:cNvPr id="6" name="Footer Placeholder 3"/>
          <p:cNvSpPr txBox="1">
            <a:spLocks/>
          </p:cNvSpPr>
          <p:nvPr/>
        </p:nvSpPr>
        <p:spPr>
          <a:xfrm>
            <a:off x="152400" y="6510359"/>
            <a:ext cx="9144000" cy="500042"/>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1" i="0" u="none" strike="noStrike" kern="1200" cap="none" spc="0" normalizeH="0" baseline="0" noProof="0" dirty="0">
              <a:ln>
                <a:noFill/>
              </a:ln>
              <a:solidFill>
                <a:srgbClr val="FFFF00"/>
              </a:solidFill>
              <a:effectLst/>
              <a:uLnTx/>
              <a:uFillTx/>
              <a:latin typeface="+mn-lt"/>
              <a:ea typeface="+mn-ea"/>
              <a:cs typeface="+mn-cs"/>
            </a:endParaRPr>
          </a:p>
        </p:txBody>
      </p:sp>
      <p:sp>
        <p:nvSpPr>
          <p:cNvPr id="8" name="Footer Placeholder 3"/>
          <p:cNvSpPr>
            <a:spLocks noGrp="1"/>
          </p:cNvSpPr>
          <p:nvPr>
            <p:ph type="ftr" sz="quarter" idx="11"/>
          </p:nvPr>
        </p:nvSpPr>
        <p:spPr>
          <a:xfrm>
            <a:off x="0" y="6357959"/>
            <a:ext cx="4714876" cy="500042"/>
          </a:xfrm>
        </p:spPr>
        <p:txBody>
          <a:bodyPr/>
          <a:lstStyle/>
          <a:p>
            <a:pPr algn="ctr"/>
            <a:r>
              <a:rPr lang="en-IN" dirty="0" smtClean="0">
                <a:solidFill>
                  <a:srgbClr val="FFFF00"/>
                </a:solidFill>
              </a:rPr>
              <a:t>I, as school kid, was a member of the Civil Guard, something like today's NCC. We had to salute our officers who went round in jeeps. So I thought one day I will also ride in a jeep and somebody else will salute me.</a:t>
            </a:r>
          </a:p>
          <a:p>
            <a:pPr algn="ctr"/>
            <a:endParaRPr lang="en-IN" b="1"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enterprising skills in Dhirubhai</a:t>
            </a:r>
            <a:endParaRPr lang="en-IN" dirty="0"/>
          </a:p>
        </p:txBody>
      </p:sp>
      <p:sp>
        <p:nvSpPr>
          <p:cNvPr id="3" name="Content Placeholder 2"/>
          <p:cNvSpPr>
            <a:spLocks noGrp="1"/>
          </p:cNvSpPr>
          <p:nvPr>
            <p:ph idx="1"/>
          </p:nvPr>
        </p:nvSpPr>
        <p:spPr/>
        <p:txBody>
          <a:bodyPr/>
          <a:lstStyle/>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269</TotalTime>
  <Words>1791</Words>
  <Application>Microsoft Office PowerPoint</Application>
  <PresentationFormat>On-screen Show (4:3)</PresentationFormat>
  <Paragraphs>82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Verve</vt:lpstr>
      <vt:lpstr>Dhirubhai Ambani</vt:lpstr>
      <vt:lpstr>Introduction To Dhirubhai</vt:lpstr>
      <vt:lpstr>Life History </vt:lpstr>
      <vt:lpstr>Slide 4</vt:lpstr>
      <vt:lpstr>Slide 5</vt:lpstr>
      <vt:lpstr>Slide 6</vt:lpstr>
      <vt:lpstr>Slide 7</vt:lpstr>
      <vt:lpstr>Statistics about Reliance</vt:lpstr>
      <vt:lpstr>Other enterprising skills in Dhirubhai</vt:lpstr>
      <vt:lpstr>9 things to learn from Dhirubhai</vt:lpstr>
      <vt:lpstr>Dhirubhaism No 1: Roll up your sleeves and help. </vt:lpstr>
      <vt:lpstr>Slide 12</vt:lpstr>
      <vt:lpstr>Slide 13</vt:lpstr>
      <vt:lpstr>Slide 14</vt:lpstr>
      <vt:lpstr>Slide 15</vt:lpstr>
      <vt:lpstr>Slide 16</vt:lpstr>
      <vt:lpstr>Slide 17</vt:lpstr>
      <vt:lpstr>Slide 18</vt:lpstr>
      <vt:lpstr>Slide 19</vt:lpstr>
      <vt:lpstr>Awards Received by him</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Dhirubhai Ambani</dc:title>
  <dc:creator>Dhruvin</dc:creator>
  <cp:lastModifiedBy>Dhruvin</cp:lastModifiedBy>
  <cp:revision>29</cp:revision>
  <dcterms:created xsi:type="dcterms:W3CDTF">2012-03-30T16:22:27Z</dcterms:created>
  <dcterms:modified xsi:type="dcterms:W3CDTF">2012-06-26T09:43:07Z</dcterms:modified>
</cp:coreProperties>
</file>